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8" r:id="rId4"/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5143500" cx="9144000"/>
  <p:notesSz cx="6858000" cy="9144000"/>
  <p:embeddedFontLst>
    <p:embeddedFont>
      <p:font typeface="Proxima Nova"/>
      <p:regular r:id="rId53"/>
      <p:bold r:id="rId54"/>
      <p:italic r:id="rId55"/>
      <p:boldItalic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Titillium Web"/>
      <p:regular r:id="rId65"/>
      <p:bold r:id="rId66"/>
      <p:italic r:id="rId67"/>
      <p:boldItalic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Helvetica Neue Light"/>
      <p:regular r:id="rId73"/>
      <p:bold r:id="rId74"/>
      <p:italic r:id="rId75"/>
      <p:boldItalic r:id="rId76"/>
    </p:embeddedFont>
    <p:embeddedFont>
      <p:font typeface="Karla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Karl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Light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4.xml"/><Relationship Id="rId75" Type="http://schemas.openxmlformats.org/officeDocument/2006/relationships/font" Target="fonts/HelveticaNeueLight-italic.fntdata"/><Relationship Id="rId30" Type="http://schemas.openxmlformats.org/officeDocument/2006/relationships/slide" Target="slides/slide23.xml"/><Relationship Id="rId74" Type="http://schemas.openxmlformats.org/officeDocument/2006/relationships/font" Target="fonts/HelveticaNeueLight-bold.fntdata"/><Relationship Id="rId33" Type="http://schemas.openxmlformats.org/officeDocument/2006/relationships/slide" Target="slides/slide26.xml"/><Relationship Id="rId77" Type="http://schemas.openxmlformats.org/officeDocument/2006/relationships/font" Target="fonts/Karla-regular.fntdata"/><Relationship Id="rId32" Type="http://schemas.openxmlformats.org/officeDocument/2006/relationships/slide" Target="slides/slide25.xml"/><Relationship Id="rId76" Type="http://schemas.openxmlformats.org/officeDocument/2006/relationships/font" Target="fonts/HelveticaNeueLight-boldItalic.fntdata"/><Relationship Id="rId35" Type="http://schemas.openxmlformats.org/officeDocument/2006/relationships/slide" Target="slides/slide28.xml"/><Relationship Id="rId79" Type="http://schemas.openxmlformats.org/officeDocument/2006/relationships/font" Target="fonts/Karla-italic.fntdata"/><Relationship Id="rId34" Type="http://schemas.openxmlformats.org/officeDocument/2006/relationships/slide" Target="slides/slide27.xml"/><Relationship Id="rId78" Type="http://schemas.openxmlformats.org/officeDocument/2006/relationships/font" Target="fonts/Karla-bold.fntdata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3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5.xml"/><Relationship Id="rId66" Type="http://schemas.openxmlformats.org/officeDocument/2006/relationships/font" Target="fonts/TitilliumWeb-bold.fntdata"/><Relationship Id="rId21" Type="http://schemas.openxmlformats.org/officeDocument/2006/relationships/slide" Target="slides/slide14.xml"/><Relationship Id="rId65" Type="http://schemas.openxmlformats.org/officeDocument/2006/relationships/font" Target="fonts/TitilliumWeb-regular.fntdata"/><Relationship Id="rId24" Type="http://schemas.openxmlformats.org/officeDocument/2006/relationships/slide" Target="slides/slide17.xml"/><Relationship Id="rId68" Type="http://schemas.openxmlformats.org/officeDocument/2006/relationships/font" Target="fonts/TitilliumWeb-boldItalic.fntdata"/><Relationship Id="rId23" Type="http://schemas.openxmlformats.org/officeDocument/2006/relationships/slide" Target="slides/slide16.xml"/><Relationship Id="rId67" Type="http://schemas.openxmlformats.org/officeDocument/2006/relationships/font" Target="fonts/TitilliumWeb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ProximaNova-regular.fntdata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ProximaNova-italic.fntdata"/><Relationship Id="rId10" Type="http://schemas.openxmlformats.org/officeDocument/2006/relationships/slide" Target="slides/slide3.xml"/><Relationship Id="rId54" Type="http://schemas.openxmlformats.org/officeDocument/2006/relationships/font" Target="fonts/ProximaNova-bold.fntdata"/><Relationship Id="rId13" Type="http://schemas.openxmlformats.org/officeDocument/2006/relationships/slide" Target="slides/slide6.xml"/><Relationship Id="rId57" Type="http://schemas.openxmlformats.org/officeDocument/2006/relationships/font" Target="fonts/Roboto-regular.fntdata"/><Relationship Id="rId12" Type="http://schemas.openxmlformats.org/officeDocument/2006/relationships/slide" Target="slides/slide5.xml"/><Relationship Id="rId56" Type="http://schemas.openxmlformats.org/officeDocument/2006/relationships/font" Target="fonts/ProximaNova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-italic.fntdata"/><Relationship Id="rId14" Type="http://schemas.openxmlformats.org/officeDocument/2006/relationships/slide" Target="slides/slide7.xml"/><Relationship Id="rId58" Type="http://schemas.openxmlformats.org/officeDocument/2006/relationships/font" Target="fonts/Robot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7140ca9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7140ca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98db3f7f1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98db3f7f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b9061527d_1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in 2014 and 2015 San Francisco was joined by Taipei and Twin Cities.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R-Ladies London launched in March 2016 and where I first got involved in the R-Ladies community.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5b9061527d_1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fad430ff_1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6fad430ff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98db3f7f1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98db3f7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98db3f7f1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98db3f7f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98db3f7f1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98db3f7f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98db3f7f1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98db3f7f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c70707b92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c70707b9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Organización puestos de responsabilidad, las ponentes.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b9061527d_1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b9061527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98db3f7f1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98db3f7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c7140ca92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c7140ca9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c7140ca92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c7140ca9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c7140ca92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c7140ca9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c7140ca92_1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c7140ca9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c7140ca92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c7140ca9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c7140ca92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c7140ca9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b9b39c5e3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b9b39c5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b9b39c5e3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b9b39c5e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c7140ca92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c7140ca9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b9b39c5e3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b9b39c5e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9061527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906152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b9061527d_1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b9061527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c70707b9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c70707b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c70707b92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c70707b9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b9b39c5e3_1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b9b39c5e3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c70707b92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c70707b9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c70707b92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c70707b9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c70707b92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c70707b9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c70707b92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c70707b9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c70707b92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c70707b9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c70707b92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c70707b9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68493d74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68493d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b9061527d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b9061527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c70707b92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c70707b9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c70707b92_4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c70707b9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98db3f7f1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98db3f7f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c70707b92_4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c70707b92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b9061527d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b9061527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68493d74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68493d7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9061527d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b9061527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c7140ca92_12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0" name="Google Shape;250;g5c7140ca92_12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b9061527d_1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b9061527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ad430ff_1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ad430ff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435750"/>
            <a:ext cx="60600" cy="199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/>
        </p:txBody>
      </p:sp>
      <p:pic>
        <p:nvPicPr>
          <p:cNvPr descr="download.png"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TITLE_ONLY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81425" y="1601250"/>
            <a:ext cx="80535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0" name="Google Shape;60;p12"/>
          <p:cNvSpPr/>
          <p:nvPr/>
        </p:nvSpPr>
        <p:spPr>
          <a:xfrm>
            <a:off x="8146075" y="4043225"/>
            <a:ext cx="997800" cy="110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 flipH="1">
            <a:off x="8575069" y="4574175"/>
            <a:ext cx="569400" cy="5694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655350" y="2851325"/>
            <a:ext cx="47400" cy="17298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762000" y="2851324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b="1" i="0" sz="48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Shape 12"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8099" y="357499"/>
            <a:ext cx="28587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half">
  <p:cSld name="Title only half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8444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 showMasterSp="0">
  <p:cSld name="Blank colo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 flipH="1">
            <a:off x="8575069" y="4574175"/>
            <a:ext cx="569400" cy="5694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68" id="87" name="Google Shape;8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6920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6920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692025" y="1610449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▫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▸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3064885" y="1610449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5437745" y="1610449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 showMasterSp="0">
  <p:cSld name="Sub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 flipH="1">
            <a:off x="8575069" y="4574175"/>
            <a:ext cx="569400" cy="5694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655199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b="1" i="0" sz="3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Shape 18" id="103" name="Google Shape;10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descr="download (1).png"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showMasterSp="0">
  <p:cSld name="Quot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/>
          <p:nvPr/>
        </p:nvSpPr>
        <p:spPr>
          <a:xfrm flipH="1">
            <a:off x="8575069" y="4574175"/>
            <a:ext cx="569400" cy="5694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1261049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" name="Google Shape;109;p22"/>
          <p:cNvSpPr/>
          <p:nvPr/>
        </p:nvSpPr>
        <p:spPr>
          <a:xfrm>
            <a:off x="439873" y="589943"/>
            <a:ext cx="19572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</a:pPr>
            <a:r>
              <a:rPr b="1" i="0" lang="en" sz="9600" u="none" cap="none" strike="noStrik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24" id="111" name="Google Shape;11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4"/>
            <a:ext cx="653700" cy="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>
  <p:cSld name="Title + 1 colum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920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92025" y="1586324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>
  <p:cSld name="Title + 2 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6920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692025" y="1584699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2" type="body"/>
          </p:nvPr>
        </p:nvSpPr>
        <p:spPr>
          <a:xfrm>
            <a:off x="4244899" y="1584699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color" showMasterSp="0">
  <p:cSld name="Title only colo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 flipH="1">
            <a:off x="8575069" y="4574175"/>
            <a:ext cx="569400" cy="5694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5"/>
          <p:cNvSpPr txBox="1"/>
          <p:nvPr>
            <p:ph type="title"/>
          </p:nvPr>
        </p:nvSpPr>
        <p:spPr>
          <a:xfrm>
            <a:off x="8444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25"/>
          <p:cNvSpPr/>
          <p:nvPr/>
        </p:nvSpPr>
        <p:spPr>
          <a:xfrm>
            <a:off x="578999" y="578999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51" id="127" name="Google Shape;12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Image background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633300" y="4285674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Char char="▫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Char char="▸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 1" showMasterSp="0">
  <p:cSld name="Blank color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/>
          <p:nvPr/>
        </p:nvSpPr>
        <p:spPr>
          <a:xfrm flipH="1">
            <a:off x="8575069" y="4574175"/>
            <a:ext cx="569400" cy="5694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9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68" id="139" name="Google Shape;13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40" name="Google Shape;1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46" y="4745442"/>
            <a:ext cx="1030800" cy="3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7" name="Google Shape;147;p31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8" name="Google Shape;148;p31"/>
          <p:cNvSpPr txBox="1"/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1" name="Google Shape;151;p32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2" name="Google Shape;152;p32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3" name="Google Shape;153;p32"/>
          <p:cNvSpPr txBox="1"/>
          <p:nvPr>
            <p:ph idx="1" type="subTitle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1" sz="9600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1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6" name="Google Shape;156;p33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7" name="Google Shape;157;p33"/>
          <p:cNvSpPr txBox="1"/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ig image">
  <p:cSld name="TITLE_1_2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/>
          <p:nvPr/>
        </p:nvSpPr>
        <p:spPr>
          <a:xfrm>
            <a:off x="2092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61" name="Google Shape;161;p34"/>
          <p:cNvSpPr/>
          <p:nvPr/>
        </p:nvSpPr>
        <p:spPr>
          <a:xfrm>
            <a:off x="-193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2" name="Google Shape;162;p34"/>
          <p:cNvSpPr txBox="1"/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65" name="Google Shape;165;p35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6" name="Google Shape;166;p35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70" name="Google Shape;170;p36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1" name="Google Shape;171;p36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75" name="Google Shape;175;p37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6" name="Google Shape;176;p37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7" name="Google Shape;177;p37"/>
          <p:cNvSpPr txBox="1"/>
          <p:nvPr>
            <p:ph idx="1" type="body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2" type="body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1" name="Google Shape;181;p38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2" name="Google Shape;182;p38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4" name="Google Shape;184;p38"/>
          <p:cNvSpPr txBox="1"/>
          <p:nvPr>
            <p:ph idx="2" type="body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5" name="Google Shape;185;p38"/>
          <p:cNvSpPr txBox="1"/>
          <p:nvPr>
            <p:ph idx="3" type="body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8" name="Google Shape;188;p39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9" name="Google Shape;189;p39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2" name="Google Shape;192;p40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3" name="Google Shape;193;p40"/>
          <p:cNvSpPr txBox="1"/>
          <p:nvPr>
            <p:ph idx="1" type="body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6" name="Google Shape;196;p41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/>
          <p:nvPr/>
        </p:nvSpPr>
        <p:spPr>
          <a:xfrm>
            <a:off x="1198949" y="-10425"/>
            <a:ext cx="725874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9" name="Google Shape;199;p42"/>
          <p:cNvSpPr/>
          <p:nvPr/>
        </p:nvSpPr>
        <p:spPr>
          <a:xfrm>
            <a:off x="0" y="-10425"/>
            <a:ext cx="9379711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BLANK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color">
  <p:cSld name="TITLE_ONLY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48" name="Google Shape;48;p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half">
  <p:cSld name="TITLE_ONLY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53" name="Google Shape;53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b="1" sz="2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 flipH="1">
            <a:off x="8575069" y="4574175"/>
            <a:ext cx="569400" cy="5694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 58" id="70" name="Google Shape;70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37900" y="88024"/>
            <a:ext cx="653700" cy="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88398A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-project.org/contributors.html" TargetMode="External"/><Relationship Id="rId4" Type="http://schemas.openxmlformats.org/officeDocument/2006/relationships/hyperlink" Target="http://forwards.github.io/data/" TargetMode="External"/><Relationship Id="rId5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r-bloggers.com/why-use-r-five-reason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ode.com/blog/r-data-visualization-packages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omaymas.shinyapps.io/Exploring_Climate_Change_1900-2014/" TargetMode="External"/><Relationship Id="rId4" Type="http://schemas.openxmlformats.org/officeDocument/2006/relationships/image" Target="../media/image19.jpg"/><Relationship Id="rId5" Type="http://schemas.openxmlformats.org/officeDocument/2006/relationships/hyperlink" Target="https://www.showmeshiny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59.png"/><Relationship Id="rId7" Type="http://schemas.openxmlformats.org/officeDocument/2006/relationships/hyperlink" Target="https://rmarkdown.rstudio.com/lesson-11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ites.google.com/site/rodriguezsanchezf/news/writingpapersinrmarkdown" TargetMode="External"/><Relationship Id="rId4" Type="http://schemas.openxmlformats.org/officeDocument/2006/relationships/image" Target="../media/image20.jpg"/><Relationship Id="rId5" Type="http://schemas.openxmlformats.org/officeDocument/2006/relationships/hyperlink" Target="https://github.com/jhollist/manuscriptPackage" TargetMode="External"/><Relationship Id="rId6" Type="http://schemas.openxmlformats.org/officeDocument/2006/relationships/hyperlink" Target="https://github.com/Pakillo/rmdTemplate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Relationship Id="rId4" Type="http://schemas.openxmlformats.org/officeDocument/2006/relationships/image" Target="../media/image21.jpg"/><Relationship Id="rId5" Type="http://schemas.openxmlformats.org/officeDocument/2006/relationships/hyperlink" Target="https://bookdown.org/yihui/bookdown/" TargetMode="External"/><Relationship Id="rId6" Type="http://schemas.openxmlformats.org/officeDocument/2006/relationships/hyperlink" Target="https://bookdown.org/yihui/blogdown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emitanaka.github.io/" TargetMode="External"/><Relationship Id="rId4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jnavarro.net/post/hey-pretty/" TargetMode="External"/><Relationship Id="rId4" Type="http://schemas.openxmlformats.org/officeDocument/2006/relationships/hyperlink" Target="https://compcogscisydney.org/rstats/" TargetMode="External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26.gif"/><Relationship Id="rId5" Type="http://schemas.openxmlformats.org/officeDocument/2006/relationships/hyperlink" Target="https://compcogscisydney.org/rstats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ran.r-project.org/web/packages/praise/index.html" TargetMode="External"/><Relationship Id="rId4" Type="http://schemas.openxmlformats.org/officeDocument/2006/relationships/hyperlink" Target="https://github.com/rladies/praise" TargetMode="External"/><Relationship Id="rId5" Type="http://schemas.openxmlformats.org/officeDocument/2006/relationships/image" Target="../media/image24.jpg"/><Relationship Id="rId6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science.sciencemag.org/cgi/doi/10.1126/science.aah6524" TargetMode="External"/><Relationship Id="rId4" Type="http://schemas.openxmlformats.org/officeDocument/2006/relationships/hyperlink" Target="http://science.sciencemag.org/cgi/doi/10.1126/science.aah6524" TargetMode="External"/><Relationship Id="rId5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science.sciencemag.org/cgi/doi/10.1126/science.aah6524" TargetMode="External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www.r-project.org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hyperlink" Target="mailto:bilbao@rladies.org" TargetMode="External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Relationship Id="rId4" Type="http://schemas.openxmlformats.org/officeDocument/2006/relationships/image" Target="../media/image60.png"/><Relationship Id="rId9" Type="http://schemas.openxmlformats.org/officeDocument/2006/relationships/image" Target="../media/image55.png"/><Relationship Id="rId5" Type="http://schemas.openxmlformats.org/officeDocument/2006/relationships/image" Target="../media/image43.png"/><Relationship Id="rId6" Type="http://schemas.openxmlformats.org/officeDocument/2006/relationships/image" Target="../media/image50.gif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://benalexkeen.com/creating-a-timeline-graphic-using-r-and-ggplot2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rladies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s://doi.org/10.1073/pnas.150604711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://forwards.github.io/data/" TargetMode="External"/><Relationship Id="rId5" Type="http://schemas.openxmlformats.org/officeDocument/2006/relationships/hyperlink" Target="http://forwards.github.io/da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R-Ladies 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Bilbao</a:t>
            </a:r>
            <a:endParaRPr sz="7200"/>
          </a:p>
        </p:txBody>
      </p:sp>
      <p:pic>
        <p:nvPicPr>
          <p:cNvPr id="206" name="Google Shape;2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" y="483350"/>
            <a:ext cx="2886725" cy="10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3"/>
          <p:cNvSpPr txBox="1"/>
          <p:nvPr>
            <p:ph type="ctrTitle"/>
          </p:nvPr>
        </p:nvSpPr>
        <p:spPr>
          <a:xfrm>
            <a:off x="902550" y="1214425"/>
            <a:ext cx="8102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2019, los 25 contribuidores de R son hombres </a:t>
            </a:r>
            <a:endParaRPr/>
          </a:p>
        </p:txBody>
      </p:sp>
      <p:sp>
        <p:nvSpPr>
          <p:cNvPr id="276" name="Google Shape;276;p53"/>
          <p:cNvSpPr/>
          <p:nvPr/>
        </p:nvSpPr>
        <p:spPr>
          <a:xfrm>
            <a:off x="669650" y="1417200"/>
            <a:ext cx="39900" cy="31893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398A"/>
              </a:solidFill>
            </a:endParaRPr>
          </a:p>
        </p:txBody>
      </p:sp>
      <p:sp>
        <p:nvSpPr>
          <p:cNvPr id="277" name="Google Shape;277;p53"/>
          <p:cNvSpPr txBox="1"/>
          <p:nvPr/>
        </p:nvSpPr>
        <p:spPr>
          <a:xfrm>
            <a:off x="4836525" y="4412050"/>
            <a:ext cx="40827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https://www.r-project.org/contributors.html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550" y="2450425"/>
            <a:ext cx="7504199" cy="20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4"/>
          <p:cNvSpPr txBox="1"/>
          <p:nvPr/>
        </p:nvSpPr>
        <p:spPr>
          <a:xfrm>
            <a:off x="501475" y="91350"/>
            <a:ext cx="3376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Historia</a:t>
            </a:r>
            <a:endParaRPr b="1" sz="36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54"/>
          <p:cNvSpPr txBox="1"/>
          <p:nvPr>
            <p:ph idx="4294967295" type="subTitle"/>
          </p:nvPr>
        </p:nvSpPr>
        <p:spPr>
          <a:xfrm>
            <a:off x="454000" y="732025"/>
            <a:ext cx="7344000" cy="4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b="1" lang="en">
                <a:solidFill>
                  <a:srgbClr val="88398A"/>
                </a:solidFill>
              </a:rPr>
              <a:t>¿Cuándo?</a:t>
            </a:r>
            <a:endParaRPr b="1">
              <a:solidFill>
                <a:srgbClr val="88398A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Octubre de 2012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b="1" lang="en">
                <a:solidFill>
                  <a:srgbClr val="88398A"/>
                </a:solidFill>
              </a:rPr>
              <a:t>¿Dónde?</a:t>
            </a:r>
            <a:endParaRPr b="1">
              <a:solidFill>
                <a:srgbClr val="88398A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San Francisco, California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b="1" lang="en">
                <a:solidFill>
                  <a:srgbClr val="88398A"/>
                </a:solidFill>
              </a:rPr>
              <a:t>¿Quién?</a:t>
            </a:r>
            <a:endParaRPr b="1">
              <a:solidFill>
                <a:srgbClr val="88398A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Gabriela de Queiroz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b="1" lang="en">
                <a:solidFill>
                  <a:srgbClr val="88398A"/>
                </a:solidFill>
              </a:rPr>
              <a:t>¿Por qué?</a:t>
            </a:r>
            <a:endParaRPr b="1">
              <a:solidFill>
                <a:srgbClr val="88398A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Su objetivo era retribuir a la comunidad todo lo que había aprendido de R de forma gratuita.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b="1" lang="en">
                <a:solidFill>
                  <a:srgbClr val="88398A"/>
                </a:solidFill>
              </a:rPr>
              <a:t>Misión de R-Ladies:</a:t>
            </a:r>
            <a:endParaRPr b="1">
              <a:solidFill>
                <a:srgbClr val="88398A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Promover la diversidad de género en la comunidad de R.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5"/>
          <p:cNvSpPr/>
          <p:nvPr/>
        </p:nvSpPr>
        <p:spPr>
          <a:xfrm>
            <a:off x="6832612" y="238350"/>
            <a:ext cx="1345500" cy="4666800"/>
          </a:xfrm>
          <a:prstGeom prst="rect">
            <a:avLst/>
          </a:prstGeom>
          <a:solidFill>
            <a:srgbClr val="EAEFF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55"/>
          <p:cNvSpPr/>
          <p:nvPr/>
        </p:nvSpPr>
        <p:spPr>
          <a:xfrm>
            <a:off x="5422387" y="238350"/>
            <a:ext cx="1345500" cy="4666800"/>
          </a:xfrm>
          <a:prstGeom prst="rect">
            <a:avLst/>
          </a:prstGeom>
          <a:solidFill>
            <a:srgbClr val="EAEFF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55"/>
          <p:cNvSpPr/>
          <p:nvPr/>
        </p:nvSpPr>
        <p:spPr>
          <a:xfrm>
            <a:off x="4012162" y="238350"/>
            <a:ext cx="1345500" cy="4666800"/>
          </a:xfrm>
          <a:prstGeom prst="rect">
            <a:avLst/>
          </a:prstGeom>
          <a:solidFill>
            <a:srgbClr val="EAEFF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2" name="Google Shape;292;p55"/>
          <p:cNvSpPr/>
          <p:nvPr/>
        </p:nvSpPr>
        <p:spPr>
          <a:xfrm>
            <a:off x="2583625" y="238350"/>
            <a:ext cx="1345500" cy="4666800"/>
          </a:xfrm>
          <a:prstGeom prst="rect">
            <a:avLst/>
          </a:prstGeom>
          <a:solidFill>
            <a:srgbClr val="EAEFF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55"/>
          <p:cNvSpPr/>
          <p:nvPr/>
        </p:nvSpPr>
        <p:spPr>
          <a:xfrm>
            <a:off x="346273" y="238363"/>
            <a:ext cx="2092800" cy="4666800"/>
          </a:xfrm>
          <a:prstGeom prst="rect">
            <a:avLst/>
          </a:prstGeom>
          <a:solidFill>
            <a:srgbClr val="EAEFF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4" name="Google Shape;294;p55"/>
          <p:cNvSpPr/>
          <p:nvPr/>
        </p:nvSpPr>
        <p:spPr>
          <a:xfrm>
            <a:off x="346275" y="872600"/>
            <a:ext cx="8741400" cy="3187800"/>
          </a:xfrm>
          <a:prstGeom prst="homePlate">
            <a:avLst>
              <a:gd fmla="val 50000" name="adj"/>
            </a:avLst>
          </a:prstGeom>
          <a:solidFill>
            <a:srgbClr val="88398A">
              <a:alpha val="37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55"/>
          <p:cNvGrpSpPr/>
          <p:nvPr/>
        </p:nvGrpSpPr>
        <p:grpSpPr>
          <a:xfrm>
            <a:off x="528057" y="1518165"/>
            <a:ext cx="1818000" cy="1818000"/>
            <a:chOff x="0" y="0"/>
            <a:chExt cx="1818000" cy="1818000"/>
          </a:xfrm>
        </p:grpSpPr>
        <p:pic>
          <p:nvPicPr>
            <p:cNvPr id="296" name="Google Shape;296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818000" cy="181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55"/>
            <p:cNvSpPr/>
            <p:nvPr/>
          </p:nvSpPr>
          <p:spPr>
            <a:xfrm>
              <a:off x="139475" y="148331"/>
              <a:ext cx="1539000" cy="15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98" name="Google Shape;298;p55"/>
          <p:cNvSpPr/>
          <p:nvPr/>
        </p:nvSpPr>
        <p:spPr>
          <a:xfrm>
            <a:off x="528107" y="2024909"/>
            <a:ext cx="18180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Font typeface="Helvetica Neue Light"/>
              <a:buNone/>
            </a:pPr>
            <a:r>
              <a:rPr b="1" i="0" lang="en" sz="2400" u="none" cap="none" strike="noStrike">
                <a:solidFill>
                  <a:srgbClr val="292B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San 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Font typeface="Helvetica Neue Light"/>
              <a:buNone/>
            </a:pPr>
            <a:r>
              <a:rPr b="1" i="0" lang="en" sz="2400" u="none" cap="none" strike="noStrike">
                <a:solidFill>
                  <a:srgbClr val="292B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Francisco</a:t>
            </a:r>
            <a:endParaRPr b="1" i="0" sz="2400" u="none" cap="none" strike="noStrike">
              <a:solidFill>
                <a:srgbClr val="292B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Font typeface="Helvetica Neue Light"/>
              <a:buNone/>
            </a:pPr>
            <a:r>
              <a:rPr lang="en" sz="1800">
                <a:solidFill>
                  <a:srgbClr val="292B2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(USA)</a:t>
            </a:r>
            <a:endParaRPr sz="1800">
              <a:solidFill>
                <a:srgbClr val="292B2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9" name="Google Shape;299;p55"/>
          <p:cNvSpPr/>
          <p:nvPr/>
        </p:nvSpPr>
        <p:spPr>
          <a:xfrm>
            <a:off x="314417" y="382246"/>
            <a:ext cx="20928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7671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4F76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2012</a:t>
            </a:r>
            <a:endParaRPr/>
          </a:p>
        </p:txBody>
      </p:sp>
      <p:sp>
        <p:nvSpPr>
          <p:cNvPr id="300" name="Google Shape;300;p55"/>
          <p:cNvSpPr/>
          <p:nvPr/>
        </p:nvSpPr>
        <p:spPr>
          <a:xfrm>
            <a:off x="317733" y="4361967"/>
            <a:ext cx="2086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7671"/>
              </a:buClr>
              <a:buFont typeface="Helvetica Neue Light"/>
              <a:buNone/>
            </a:pPr>
            <a:r>
              <a:rPr lang="en">
                <a:solidFill>
                  <a:srgbClr val="4F767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October 2012</a:t>
            </a:r>
            <a:endParaRPr>
              <a:solidFill>
                <a:srgbClr val="4F767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01" name="Google Shape;301;p55"/>
          <p:cNvGrpSpPr/>
          <p:nvPr/>
        </p:nvGrpSpPr>
        <p:grpSpPr>
          <a:xfrm>
            <a:off x="4003018" y="872593"/>
            <a:ext cx="1345500" cy="1345500"/>
            <a:chOff x="1401050" y="0"/>
            <a:chExt cx="1345500" cy="1345500"/>
          </a:xfrm>
        </p:grpSpPr>
        <p:pic>
          <p:nvPicPr>
            <p:cNvPr id="302" name="Google Shape;302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1050" y="0"/>
              <a:ext cx="1345500" cy="134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55"/>
            <p:cNvSpPr/>
            <p:nvPr/>
          </p:nvSpPr>
          <p:spPr>
            <a:xfrm>
              <a:off x="1492958" y="153017"/>
              <a:ext cx="1161600" cy="1161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4" name="Google Shape;304;p55"/>
            <p:cNvSpPr/>
            <p:nvPr/>
          </p:nvSpPr>
          <p:spPr>
            <a:xfrm>
              <a:off x="1628086" y="436223"/>
              <a:ext cx="9567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B2C"/>
                </a:buClr>
                <a:buFont typeface="Helvetica Neue"/>
                <a:buNone/>
              </a:pPr>
              <a:r>
                <a:rPr b="1" i="0" lang="en" sz="1400" u="none" cap="none" strike="noStrike">
                  <a:solidFill>
                    <a:srgbClr val="292B2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Taipei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B2C"/>
                </a:buClr>
                <a:buFont typeface="Helvetica Neue Light"/>
                <a:buNone/>
              </a:pPr>
              <a:r>
                <a:rPr b="0" i="0" lang="en" sz="1400" u="none" cap="none" strike="noStrike">
                  <a:solidFill>
                    <a:srgbClr val="292B2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(Taiwan)</a:t>
              </a:r>
              <a:endParaRPr/>
            </a:p>
          </p:txBody>
        </p:sp>
      </p:grpSp>
      <p:pic>
        <p:nvPicPr>
          <p:cNvPr id="305" name="Google Shape;30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9893" y="2203825"/>
            <a:ext cx="1345500" cy="13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5"/>
          <p:cNvSpPr/>
          <p:nvPr/>
        </p:nvSpPr>
        <p:spPr>
          <a:xfrm>
            <a:off x="6930675" y="1796025"/>
            <a:ext cx="1180200" cy="118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55"/>
          <p:cNvSpPr/>
          <p:nvPr/>
        </p:nvSpPr>
        <p:spPr>
          <a:xfrm>
            <a:off x="7026944" y="2079214"/>
            <a:ext cx="956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292B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London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Font typeface="Helvetica Neue Light"/>
              <a:buNone/>
            </a:pPr>
            <a:r>
              <a:rPr b="0" i="0" lang="en" sz="1400" u="none" cap="none" strike="noStrike">
                <a:solidFill>
                  <a:srgbClr val="292B2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(UK)</a:t>
            </a:r>
            <a:endParaRPr/>
          </a:p>
        </p:txBody>
      </p:sp>
      <p:sp>
        <p:nvSpPr>
          <p:cNvPr id="308" name="Google Shape;308;p55"/>
          <p:cNvSpPr/>
          <p:nvPr/>
        </p:nvSpPr>
        <p:spPr>
          <a:xfrm>
            <a:off x="6824799" y="382232"/>
            <a:ext cx="13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7671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4F76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2016</a:t>
            </a:r>
            <a:endParaRPr/>
          </a:p>
        </p:txBody>
      </p:sp>
      <p:sp>
        <p:nvSpPr>
          <p:cNvPr id="309" name="Google Shape;309;p55"/>
          <p:cNvSpPr/>
          <p:nvPr/>
        </p:nvSpPr>
        <p:spPr>
          <a:xfrm>
            <a:off x="2583617" y="407900"/>
            <a:ext cx="13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7671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4F76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2013</a:t>
            </a:r>
            <a:endParaRPr/>
          </a:p>
        </p:txBody>
      </p:sp>
      <p:sp>
        <p:nvSpPr>
          <p:cNvPr id="310" name="Google Shape;310;p55"/>
          <p:cNvSpPr/>
          <p:nvPr/>
        </p:nvSpPr>
        <p:spPr>
          <a:xfrm>
            <a:off x="4002992" y="382225"/>
            <a:ext cx="13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7671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4F76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">
                <a:solidFill>
                  <a:srgbClr val="4F76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311" name="Google Shape;311;p55"/>
          <p:cNvSpPr/>
          <p:nvPr/>
        </p:nvSpPr>
        <p:spPr>
          <a:xfrm>
            <a:off x="5417792" y="382225"/>
            <a:ext cx="13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7671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4F76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">
                <a:solidFill>
                  <a:srgbClr val="4F76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grpSp>
        <p:nvGrpSpPr>
          <p:cNvPr id="312" name="Google Shape;312;p55"/>
          <p:cNvGrpSpPr/>
          <p:nvPr/>
        </p:nvGrpSpPr>
        <p:grpSpPr>
          <a:xfrm>
            <a:off x="5504966" y="2718119"/>
            <a:ext cx="1180200" cy="1180200"/>
            <a:chOff x="79795" y="86587"/>
            <a:chExt cx="1180200" cy="1180200"/>
          </a:xfrm>
        </p:grpSpPr>
        <p:sp>
          <p:nvSpPr>
            <p:cNvPr id="313" name="Google Shape;313;p55"/>
            <p:cNvSpPr/>
            <p:nvPr/>
          </p:nvSpPr>
          <p:spPr>
            <a:xfrm>
              <a:off x="79795" y="86587"/>
              <a:ext cx="1180200" cy="118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14" name="Google Shape;314;p55"/>
            <p:cNvSpPr/>
            <p:nvPr/>
          </p:nvSpPr>
          <p:spPr>
            <a:xfrm>
              <a:off x="197125" y="276546"/>
              <a:ext cx="9723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B2C"/>
                </a:buClr>
                <a:buFont typeface="Helvetica Neue"/>
                <a:buNone/>
              </a:pPr>
              <a:r>
                <a:rPr b="1" i="0" lang="en" sz="1400" u="none" cap="none" strike="noStrike">
                  <a:solidFill>
                    <a:srgbClr val="292B2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Twin Cities </a:t>
              </a:r>
              <a:r>
                <a:rPr b="0" i="0" lang="en" sz="1400" u="none" cap="none" strike="noStrike">
                  <a:solidFill>
                    <a:srgbClr val="292B2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(USA)</a:t>
              </a:r>
              <a:endParaRPr/>
            </a:p>
          </p:txBody>
        </p:sp>
      </p:grpSp>
      <p:sp>
        <p:nvSpPr>
          <p:cNvPr id="315" name="Google Shape;315;p55"/>
          <p:cNvSpPr txBox="1"/>
          <p:nvPr/>
        </p:nvSpPr>
        <p:spPr>
          <a:xfrm>
            <a:off x="5245175" y="4209575"/>
            <a:ext cx="1699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767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April 2015</a:t>
            </a:r>
            <a:endParaRPr>
              <a:solidFill>
                <a:srgbClr val="4F767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6" name="Google Shape;316;p55"/>
          <p:cNvSpPr txBox="1"/>
          <p:nvPr/>
        </p:nvSpPr>
        <p:spPr>
          <a:xfrm>
            <a:off x="6655400" y="4209575"/>
            <a:ext cx="1699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767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March 2016</a:t>
            </a:r>
            <a:endParaRPr>
              <a:solidFill>
                <a:srgbClr val="4F767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3785938" y="4209575"/>
            <a:ext cx="1699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767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August 2014</a:t>
            </a:r>
            <a:endParaRPr>
              <a:solidFill>
                <a:srgbClr val="4F767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" name="Google Shape;318;p55"/>
          <p:cNvSpPr txBox="1"/>
          <p:nvPr/>
        </p:nvSpPr>
        <p:spPr>
          <a:xfrm>
            <a:off x="346275" y="2718125"/>
            <a:ext cx="20928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R-Ladies was born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>
            <p:ph type="ctrTitle"/>
          </p:nvPr>
        </p:nvSpPr>
        <p:spPr>
          <a:xfrm>
            <a:off x="902550" y="477225"/>
            <a:ext cx="4638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conference</a:t>
            </a:r>
            <a:endParaRPr/>
          </a:p>
        </p:txBody>
      </p:sp>
      <p:sp>
        <p:nvSpPr>
          <p:cNvPr id="324" name="Google Shape;324;p56"/>
          <p:cNvSpPr txBox="1"/>
          <p:nvPr>
            <p:ph idx="1" type="subTitle"/>
          </p:nvPr>
        </p:nvSpPr>
        <p:spPr>
          <a:xfrm>
            <a:off x="902550" y="1332175"/>
            <a:ext cx="7632000" cy="3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En 2016 se vio un alza del 19 % al 28 % de asistencia femenina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Hasta 2016 cada capítulo trabajaba de forma independiente.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N</a:t>
            </a:r>
            <a:r>
              <a:rPr lang="en">
                <a:solidFill>
                  <a:srgbClr val="434343"/>
                </a:solidFill>
              </a:rPr>
              <a:t>ecesidad de coordinación y apoyo de alto nivel.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1818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1818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1818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1818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 unieron para solicitar una subvención del </a:t>
            </a:r>
            <a:r>
              <a:rPr b="1" lang="en">
                <a:solidFill>
                  <a:srgbClr val="434343"/>
                </a:solidFill>
              </a:rPr>
              <a:t>R-Consortium</a:t>
            </a:r>
            <a:r>
              <a:rPr lang="en">
                <a:solidFill>
                  <a:srgbClr val="434343"/>
                </a:solidFill>
              </a:rPr>
              <a:t> para apoyar y fomentar la expansión global de la organización R-Ladies.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Nació R-Ladies Global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1818"/>
              </a:solidFill>
            </a:endParaRPr>
          </a:p>
        </p:txBody>
      </p:sp>
      <p:sp>
        <p:nvSpPr>
          <p:cNvPr id="325" name="Google Shape;325;p56"/>
          <p:cNvSpPr/>
          <p:nvPr/>
        </p:nvSpPr>
        <p:spPr>
          <a:xfrm>
            <a:off x="676775" y="1332175"/>
            <a:ext cx="32700" cy="34266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398A"/>
              </a:solidFill>
            </a:endParaRPr>
          </a:p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600" y="2538913"/>
            <a:ext cx="5734801" cy="12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25" y="3070450"/>
            <a:ext cx="1015211" cy="6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862" y="3214975"/>
            <a:ext cx="532275" cy="5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7"/>
          <p:cNvSpPr txBox="1"/>
          <p:nvPr/>
        </p:nvSpPr>
        <p:spPr>
          <a:xfrm>
            <a:off x="501475" y="548550"/>
            <a:ext cx="3376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Actualmente...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4" name="Google Shape;334;p57"/>
          <p:cNvSpPr/>
          <p:nvPr/>
        </p:nvSpPr>
        <p:spPr>
          <a:xfrm>
            <a:off x="386850" y="2742250"/>
            <a:ext cx="1659900" cy="676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47 países</a:t>
            </a:r>
            <a:endParaRPr sz="2400"/>
          </a:p>
        </p:txBody>
      </p:sp>
      <p:sp>
        <p:nvSpPr>
          <p:cNvPr id="335" name="Google Shape;335;p57"/>
          <p:cNvSpPr/>
          <p:nvPr/>
        </p:nvSpPr>
        <p:spPr>
          <a:xfrm>
            <a:off x="2632250" y="2492950"/>
            <a:ext cx="2233500" cy="1254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160 grupos</a:t>
            </a:r>
            <a:endParaRPr sz="2400"/>
          </a:p>
        </p:txBody>
      </p:sp>
      <p:sp>
        <p:nvSpPr>
          <p:cNvPr id="336" name="Google Shape;336;p57"/>
          <p:cNvSpPr/>
          <p:nvPr/>
        </p:nvSpPr>
        <p:spPr>
          <a:xfrm>
            <a:off x="5246675" y="2150950"/>
            <a:ext cx="3102000" cy="1659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48000+ miembros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25" y="846050"/>
            <a:ext cx="6553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8"/>
          <p:cNvSpPr txBox="1"/>
          <p:nvPr>
            <p:ph idx="4294967295" type="title"/>
          </p:nvPr>
        </p:nvSpPr>
        <p:spPr>
          <a:xfrm>
            <a:off x="778775" y="243575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R-LADIES </a:t>
            </a:r>
            <a:r>
              <a:rPr lang="en">
                <a:solidFill>
                  <a:srgbClr val="88398A"/>
                </a:solidFill>
              </a:rPr>
              <a:t>CHAPTERS</a:t>
            </a:r>
            <a:endParaRPr>
              <a:solidFill>
                <a:srgbClr val="88398A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653075"/>
            <a:ext cx="6686964" cy="410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653075"/>
            <a:ext cx="6686964" cy="410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/>
          <p:nvPr/>
        </p:nvSpPr>
        <p:spPr>
          <a:xfrm>
            <a:off x="3516275" y="606300"/>
            <a:ext cx="3932700" cy="174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nivel estatal:</a:t>
            </a:r>
            <a:endParaRPr b="1"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Madrid: Septiembre, 2016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Barcelona: Octubre, 2016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Valencia: Octubre, 2018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Bilbao: Febrero, 2019</a:t>
            </a: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type="title"/>
          </p:nvPr>
        </p:nvSpPr>
        <p:spPr>
          <a:xfrm>
            <a:off x="387225" y="41500"/>
            <a:ext cx="4700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Código de conducta</a:t>
            </a:r>
            <a:endParaRPr sz="3600"/>
          </a:p>
        </p:txBody>
      </p:sp>
      <p:sp>
        <p:nvSpPr>
          <p:cNvPr id="359" name="Google Shape;359;p61"/>
          <p:cNvSpPr txBox="1"/>
          <p:nvPr>
            <p:ph idx="4294967295" type="subTitle"/>
          </p:nvPr>
        </p:nvSpPr>
        <p:spPr>
          <a:xfrm>
            <a:off x="454000" y="655825"/>
            <a:ext cx="7344000" cy="4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Los eventos públicos son siempre gratuitos</a:t>
            </a:r>
            <a:endParaRPr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El ámbito de aplicación conceptual es R</a:t>
            </a:r>
            <a:endParaRPr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Reconocer y agradecer las contribuciones de los demás</a:t>
            </a:r>
            <a:endParaRPr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Usar un lenguaje neutro</a:t>
            </a:r>
            <a:endParaRPr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Entorno constructivo, solidario e inclusivo para compartir, aprender y trabajar en grupo</a:t>
            </a:r>
            <a:endParaRPr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La organización está reservada exclusivamente a mujeres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>
            <p:ph idx="4294967295" type="ctrTitle"/>
          </p:nvPr>
        </p:nvSpPr>
        <p:spPr>
          <a:xfrm>
            <a:off x="604000" y="1687050"/>
            <a:ext cx="9211200" cy="16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88398A"/>
                </a:solidFill>
              </a:rPr>
              <a:t>Potencialidad</a:t>
            </a:r>
            <a:endParaRPr sz="8600">
              <a:solidFill>
                <a:srgbClr val="88398A"/>
              </a:solidFill>
            </a:endParaRPr>
          </a:p>
        </p:txBody>
      </p:sp>
      <p:grpSp>
        <p:nvGrpSpPr>
          <p:cNvPr id="365" name="Google Shape;365;p62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366" name="Google Shape;366;p6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/>
          <p:nvPr/>
        </p:nvSpPr>
        <p:spPr>
          <a:xfrm>
            <a:off x="1018750" y="1815975"/>
            <a:ext cx="45381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</a:pPr>
            <a:r>
              <a:rPr b="1"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</a:t>
            </a:r>
            <a:r>
              <a:rPr b="1"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ué es R?</a:t>
            </a:r>
            <a:endParaRPr b="1"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</a:pPr>
            <a:r>
              <a:rPr b="1"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R-Ladies?</a:t>
            </a:r>
            <a:endParaRPr b="1"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</a:pPr>
            <a:r>
              <a:rPr b="1"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Potencialidad</a:t>
            </a:r>
            <a:endParaRPr b="1"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</a:pPr>
            <a:r>
              <a:rPr b="1"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Sexismo en los datos</a:t>
            </a:r>
            <a:endParaRPr b="1"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</a:pPr>
            <a:r>
              <a:rPr b="1"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¡Nuestro R-Ladies!</a:t>
            </a:r>
            <a:endParaRPr b="1"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45"/>
          <p:cNvSpPr txBox="1"/>
          <p:nvPr/>
        </p:nvSpPr>
        <p:spPr>
          <a:xfrm>
            <a:off x="604900" y="737625"/>
            <a:ext cx="33894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501475" y="91350"/>
            <a:ext cx="5450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¿Por qué utilizar R?</a:t>
            </a:r>
            <a:endParaRPr b="1" sz="36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p63"/>
          <p:cNvSpPr txBox="1"/>
          <p:nvPr>
            <p:ph idx="4294967295" type="subTitle"/>
          </p:nvPr>
        </p:nvSpPr>
        <p:spPr>
          <a:xfrm>
            <a:off x="454000" y="960625"/>
            <a:ext cx="7344000" cy="4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R es un software </a:t>
            </a:r>
            <a:r>
              <a:rPr lang="en">
                <a:solidFill>
                  <a:srgbClr val="88398A"/>
                </a:solidFill>
              </a:rPr>
              <a:t>libre</a:t>
            </a:r>
            <a:r>
              <a:rPr lang="en">
                <a:solidFill>
                  <a:srgbClr val="434343"/>
                </a:solidFill>
              </a:rPr>
              <a:t>, gratis para todo el mundo.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R va aumentando su </a:t>
            </a:r>
            <a:r>
              <a:rPr lang="en">
                <a:solidFill>
                  <a:srgbClr val="88398A"/>
                </a:solidFill>
              </a:rPr>
              <a:t>popularidad </a:t>
            </a:r>
            <a:r>
              <a:rPr lang="en">
                <a:solidFill>
                  <a:srgbClr val="434343"/>
                </a:solidFill>
              </a:rPr>
              <a:t>cada vez más.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R es una herramienta </a:t>
            </a:r>
            <a:r>
              <a:rPr lang="en">
                <a:solidFill>
                  <a:srgbClr val="88398A"/>
                </a:solidFill>
              </a:rPr>
              <a:t>poderosa </a:t>
            </a:r>
            <a:r>
              <a:rPr lang="en">
                <a:solidFill>
                  <a:srgbClr val="434343"/>
                </a:solidFill>
              </a:rPr>
              <a:t>que puede manejar muchos tipos de datos.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R es </a:t>
            </a:r>
            <a:r>
              <a:rPr lang="en">
                <a:solidFill>
                  <a:srgbClr val="88398A"/>
                </a:solidFill>
              </a:rPr>
              <a:t>flexible </a:t>
            </a:r>
            <a:r>
              <a:rPr lang="en">
                <a:solidFill>
                  <a:srgbClr val="434343"/>
                </a:solidFill>
              </a:rPr>
              <a:t>y puedes añadir tus propios paquetes.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Otros usuarios de R te pueden ayudar a </a:t>
            </a:r>
            <a:r>
              <a:rPr lang="en">
                <a:solidFill>
                  <a:srgbClr val="88398A"/>
                </a:solidFill>
              </a:rPr>
              <a:t>resolver tus dudas</a:t>
            </a:r>
            <a:r>
              <a:rPr lang="en">
                <a:solidFill>
                  <a:srgbClr val="434343"/>
                </a:solidFill>
              </a:rPr>
              <a:t>:</a:t>
            </a:r>
            <a:endParaRPr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StackOverflow</a:t>
            </a:r>
            <a:endParaRPr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R-Bloggers</a:t>
            </a:r>
            <a:endParaRPr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Twitter: </a:t>
            </a:r>
            <a:r>
              <a:rPr lang="en">
                <a:solidFill>
                  <a:srgbClr val="4A86E8"/>
                </a:solidFill>
              </a:rPr>
              <a:t>#rstats</a:t>
            </a:r>
            <a:endParaRPr>
              <a:solidFill>
                <a:srgbClr val="4A86E8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3"/>
          <p:cNvSpPr txBox="1"/>
          <p:nvPr/>
        </p:nvSpPr>
        <p:spPr>
          <a:xfrm>
            <a:off x="4838400" y="4483200"/>
            <a:ext cx="40770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https://www.r-bloggers.com/why-use-r-five-reasons/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/>
        </p:nvSpPr>
        <p:spPr>
          <a:xfrm>
            <a:off x="501475" y="91350"/>
            <a:ext cx="8304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Paquetes de visualización</a:t>
            </a:r>
            <a:endParaRPr b="1" sz="36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64"/>
          <p:cNvSpPr txBox="1"/>
          <p:nvPr>
            <p:ph idx="4294967295" type="subTitle"/>
          </p:nvPr>
        </p:nvSpPr>
        <p:spPr>
          <a:xfrm>
            <a:off x="454000" y="960625"/>
            <a:ext cx="7344000" cy="4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4"/>
          <p:cNvSpPr txBox="1"/>
          <p:nvPr/>
        </p:nvSpPr>
        <p:spPr>
          <a:xfrm>
            <a:off x="4686000" y="4788000"/>
            <a:ext cx="40770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https://mode.com/blog/r-data-visualization-packages</a:t>
            </a:r>
            <a:endParaRPr/>
          </a:p>
        </p:txBody>
      </p:sp>
      <p:sp>
        <p:nvSpPr>
          <p:cNvPr id="384" name="Google Shape;384;p64"/>
          <p:cNvSpPr txBox="1"/>
          <p:nvPr/>
        </p:nvSpPr>
        <p:spPr>
          <a:xfrm>
            <a:off x="507525" y="721875"/>
            <a:ext cx="24102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ggplot2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Hadley Wickham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00" y="1400577"/>
            <a:ext cx="2787056" cy="18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4"/>
          <p:cNvSpPr txBox="1"/>
          <p:nvPr/>
        </p:nvSpPr>
        <p:spPr>
          <a:xfrm>
            <a:off x="298250" y="2881775"/>
            <a:ext cx="24102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Lattice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Deepayan Sarkar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7" name="Google Shape;38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" y="3632287"/>
            <a:ext cx="2185366" cy="14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4"/>
          <p:cNvSpPr txBox="1"/>
          <p:nvPr/>
        </p:nvSpPr>
        <p:spPr>
          <a:xfrm>
            <a:off x="3707925" y="721875"/>
            <a:ext cx="24102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highcharter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Joshua Kunst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9" name="Google Shape;38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0775" y="1427050"/>
            <a:ext cx="2023000" cy="163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4"/>
          <p:cNvSpPr txBox="1"/>
          <p:nvPr/>
        </p:nvSpPr>
        <p:spPr>
          <a:xfrm>
            <a:off x="5079525" y="3066100"/>
            <a:ext cx="36933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Leaflet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Joe Cheng, Bhaskar Karambelkar, Yihui Xie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1150" y="3722400"/>
            <a:ext cx="3317974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544676" y="3477564"/>
            <a:ext cx="2185374" cy="163906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4"/>
          <p:cNvSpPr txBox="1"/>
          <p:nvPr/>
        </p:nvSpPr>
        <p:spPr>
          <a:xfrm>
            <a:off x="2641125" y="2931675"/>
            <a:ext cx="24102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RColorBrewer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Erich Neuwirth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6825" y="1496750"/>
            <a:ext cx="2667630" cy="19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4"/>
          <p:cNvSpPr txBox="1"/>
          <p:nvPr/>
        </p:nvSpPr>
        <p:spPr>
          <a:xfrm>
            <a:off x="6156575" y="645675"/>
            <a:ext cx="26676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sunbustR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Kent Russell, Kerry Rodden, Mike Bostock, Kevin Warne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/>
        </p:nvSpPr>
        <p:spPr>
          <a:xfrm>
            <a:off x="501475" y="91350"/>
            <a:ext cx="5450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Apps con Shiny</a:t>
            </a:r>
            <a:endParaRPr b="1" sz="36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65"/>
          <p:cNvSpPr txBox="1"/>
          <p:nvPr>
            <p:ph idx="4294967295" type="subTitle"/>
          </p:nvPr>
        </p:nvSpPr>
        <p:spPr>
          <a:xfrm>
            <a:off x="454000" y="960625"/>
            <a:ext cx="7344000" cy="4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5"/>
          <p:cNvSpPr txBox="1"/>
          <p:nvPr/>
        </p:nvSpPr>
        <p:spPr>
          <a:xfrm>
            <a:off x="196675" y="696375"/>
            <a:ext cx="538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https://omaymas.shinyapps.io/Exploring_Climate_Change_1900-2014/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03" name="Google Shape;4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107625"/>
            <a:ext cx="7646950" cy="3595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5"/>
          <p:cNvSpPr txBox="1"/>
          <p:nvPr/>
        </p:nvSpPr>
        <p:spPr>
          <a:xfrm>
            <a:off x="196675" y="4688700"/>
            <a:ext cx="8089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aplicaciones de este tipo en </a:t>
            </a:r>
            <a:r>
              <a:rPr i="1" lang="en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“Show Me Shiny”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https://www.showmeshiny.com/</a:t>
            </a:r>
            <a:endParaRPr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 txBox="1"/>
          <p:nvPr/>
        </p:nvSpPr>
        <p:spPr>
          <a:xfrm>
            <a:off x="501475" y="91350"/>
            <a:ext cx="7502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Presentaciones con R-Markdown</a:t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66"/>
          <p:cNvSpPr txBox="1"/>
          <p:nvPr>
            <p:ph idx="4294967295" type="subTitle"/>
          </p:nvPr>
        </p:nvSpPr>
        <p:spPr>
          <a:xfrm>
            <a:off x="530200" y="1494025"/>
            <a:ext cx="7344000" cy="4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6"/>
          <p:cNvSpPr txBox="1"/>
          <p:nvPr/>
        </p:nvSpPr>
        <p:spPr>
          <a:xfrm>
            <a:off x="583725" y="1407675"/>
            <a:ext cx="24102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Beamer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66"/>
          <p:cNvSpPr txBox="1"/>
          <p:nvPr/>
        </p:nvSpPr>
        <p:spPr>
          <a:xfrm>
            <a:off x="2793525" y="1407675"/>
            <a:ext cx="24102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PowerPoint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66"/>
          <p:cNvSpPr txBox="1"/>
          <p:nvPr/>
        </p:nvSpPr>
        <p:spPr>
          <a:xfrm>
            <a:off x="7670325" y="1407675"/>
            <a:ext cx="24102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Slidy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66"/>
          <p:cNvSpPr txBox="1"/>
          <p:nvPr/>
        </p:nvSpPr>
        <p:spPr>
          <a:xfrm>
            <a:off x="5308125" y="1407675"/>
            <a:ext cx="24102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oslides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5" name="Google Shape;4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725" y="1885950"/>
            <a:ext cx="2355376" cy="182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" y="1885950"/>
            <a:ext cx="2355375" cy="188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093" y="1885950"/>
            <a:ext cx="1887656" cy="18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6"/>
          <p:cNvSpPr txBox="1"/>
          <p:nvPr/>
        </p:nvSpPr>
        <p:spPr>
          <a:xfrm>
            <a:off x="6728425" y="433272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9" name="Google Shape;41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925" y="1885950"/>
            <a:ext cx="2158979" cy="188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6"/>
          <p:cNvSpPr txBox="1"/>
          <p:nvPr/>
        </p:nvSpPr>
        <p:spPr>
          <a:xfrm>
            <a:off x="196675" y="4506375"/>
            <a:ext cx="538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https://rmarkdown.rstudio.com/lesson-11.html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7"/>
          <p:cNvSpPr txBox="1"/>
          <p:nvPr/>
        </p:nvSpPr>
        <p:spPr>
          <a:xfrm>
            <a:off x="501475" y="91350"/>
            <a:ext cx="5450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Artículos científicos con R-Markdown</a:t>
            </a:r>
            <a:endParaRPr b="1" sz="36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p67"/>
          <p:cNvSpPr txBox="1"/>
          <p:nvPr>
            <p:ph idx="4294967295" type="subTitle"/>
          </p:nvPr>
        </p:nvSpPr>
        <p:spPr>
          <a:xfrm>
            <a:off x="454000" y="960625"/>
            <a:ext cx="7344000" cy="4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7"/>
          <p:cNvSpPr txBox="1"/>
          <p:nvPr/>
        </p:nvSpPr>
        <p:spPr>
          <a:xfrm>
            <a:off x="196675" y="1229775"/>
            <a:ext cx="6075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https://sites.google.com/site/rodriguezsanchezf/news/writingpapersinrmarkdown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28" name="Google Shape;42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125" y="1611550"/>
            <a:ext cx="3283600" cy="34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7"/>
          <p:cNvSpPr txBox="1"/>
          <p:nvPr/>
        </p:nvSpPr>
        <p:spPr>
          <a:xfrm>
            <a:off x="4159075" y="1915575"/>
            <a:ext cx="6075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Autor del template de la imagen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Jeffrey W. Hollister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https://github.com/jhollist/manuscriptPackage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0" name="Google Shape;430;p67"/>
          <p:cNvSpPr txBox="1"/>
          <p:nvPr/>
        </p:nvSpPr>
        <p:spPr>
          <a:xfrm>
            <a:off x="4159075" y="2753775"/>
            <a:ext cx="4586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templates de este estilo en el paquete de R </a:t>
            </a:r>
            <a:r>
              <a:rPr lang="en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rmdTemplates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(autor: Francisco Rodríguez-Sanchez).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Disponible en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https://github.com/Pakillo/rmdTemplates</a:t>
            </a:r>
            <a:endParaRPr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8"/>
          <p:cNvSpPr txBox="1"/>
          <p:nvPr/>
        </p:nvSpPr>
        <p:spPr>
          <a:xfrm>
            <a:off x="501475" y="91350"/>
            <a:ext cx="6411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Libros y páginas web con R-Markdown</a:t>
            </a:r>
            <a:endParaRPr b="1" sz="36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6" name="Google Shape;4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775" y="1459025"/>
            <a:ext cx="1996992" cy="29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752" y="1459013"/>
            <a:ext cx="1898150" cy="290092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8"/>
          <p:cNvSpPr txBox="1"/>
          <p:nvPr/>
        </p:nvSpPr>
        <p:spPr>
          <a:xfrm>
            <a:off x="583725" y="1407675"/>
            <a:ext cx="24102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Libros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Paquete: </a:t>
            </a: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bookdown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Autor: </a:t>
            </a: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Yihui Xie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68"/>
          <p:cNvSpPr txBox="1"/>
          <p:nvPr/>
        </p:nvSpPr>
        <p:spPr>
          <a:xfrm>
            <a:off x="4774725" y="1407675"/>
            <a:ext cx="18981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Páginas web</a:t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Paquete: </a:t>
            </a: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blogdown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Autores: </a:t>
            </a:r>
            <a:r>
              <a:rPr lang="en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Yihui Xie, Amber Thomas, Alison Presmanes Hill</a:t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 txBox="1"/>
          <p:nvPr/>
        </p:nvSpPr>
        <p:spPr>
          <a:xfrm>
            <a:off x="650175" y="4420900"/>
            <a:ext cx="6075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https://bookdown.org/yihui/bookdown/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41" name="Google Shape;441;p68"/>
          <p:cNvSpPr txBox="1"/>
          <p:nvPr/>
        </p:nvSpPr>
        <p:spPr>
          <a:xfrm>
            <a:off x="4841175" y="4420900"/>
            <a:ext cx="6075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https://bookdown.org/yihui/blogdown/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/>
          <p:nvPr>
            <p:ph type="title"/>
          </p:nvPr>
        </p:nvSpPr>
        <p:spPr>
          <a:xfrm>
            <a:off x="844425" y="422500"/>
            <a:ext cx="70953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P</a:t>
            </a:r>
            <a:r>
              <a:rPr lang="en" sz="3600"/>
              <a:t>áginas web con R-Markdown</a:t>
            </a:r>
            <a:endParaRPr/>
          </a:p>
        </p:txBody>
      </p:sp>
      <p:sp>
        <p:nvSpPr>
          <p:cNvPr id="447" name="Google Shape;447;p69"/>
          <p:cNvSpPr txBox="1"/>
          <p:nvPr/>
        </p:nvSpPr>
        <p:spPr>
          <a:xfrm>
            <a:off x="2846300" y="1173700"/>
            <a:ext cx="2989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https://emitanaka.github.io/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775" y="1654200"/>
            <a:ext cx="5876890" cy="33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/>
          <p:nvPr>
            <p:ph type="title"/>
          </p:nvPr>
        </p:nvSpPr>
        <p:spPr>
          <a:xfrm>
            <a:off x="844425" y="422500"/>
            <a:ext cx="70953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Páginas web con R-Markdown</a:t>
            </a:r>
            <a:endParaRPr/>
          </a:p>
        </p:txBody>
      </p:sp>
      <p:sp>
        <p:nvSpPr>
          <p:cNvPr id="454" name="Google Shape;454;p70"/>
          <p:cNvSpPr txBox="1"/>
          <p:nvPr/>
        </p:nvSpPr>
        <p:spPr>
          <a:xfrm>
            <a:off x="746100" y="1344500"/>
            <a:ext cx="3384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https://djnavarro.net/post/hey-pretty/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5" name="Google Shape;455;p70"/>
          <p:cNvSpPr txBox="1"/>
          <p:nvPr/>
        </p:nvSpPr>
        <p:spPr>
          <a:xfrm>
            <a:off x="5138900" y="1344500"/>
            <a:ext cx="3384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https://compcogscisydney.org/rstats/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326" y="1991550"/>
            <a:ext cx="4226299" cy="237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350" y="1991550"/>
            <a:ext cx="4144651" cy="233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/>
          <p:nvPr/>
        </p:nvSpPr>
        <p:spPr>
          <a:xfrm>
            <a:off x="501475" y="91350"/>
            <a:ext cx="5450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Twitter</a:t>
            </a:r>
            <a:endParaRPr b="1" sz="36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71"/>
          <p:cNvSpPr txBox="1"/>
          <p:nvPr>
            <p:ph idx="4294967295" type="subTitle"/>
          </p:nvPr>
        </p:nvSpPr>
        <p:spPr>
          <a:xfrm>
            <a:off x="501475" y="790925"/>
            <a:ext cx="4595100" cy="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b="1" lang="en">
                <a:solidFill>
                  <a:srgbClr val="88398A"/>
                </a:solidFill>
              </a:rPr>
              <a:t>#rstats</a:t>
            </a:r>
            <a:endParaRPr b="1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▪"/>
            </a:pPr>
            <a:r>
              <a:rPr lang="en">
                <a:solidFill>
                  <a:srgbClr val="434343"/>
                </a:solidFill>
              </a:rPr>
              <a:t>Paquete para acceder a la API de Twitter:</a:t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Paquete: </a:t>
            </a:r>
            <a:r>
              <a:rPr lang="en" sz="1400">
                <a:solidFill>
                  <a:srgbClr val="C27BA0"/>
                </a:solidFill>
              </a:rPr>
              <a:t>twitteR</a:t>
            </a:r>
            <a:endParaRPr sz="1400">
              <a:solidFill>
                <a:srgbClr val="C27BA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Autor: </a:t>
            </a:r>
            <a:r>
              <a:rPr lang="en" sz="1400">
                <a:solidFill>
                  <a:srgbClr val="C27BA0"/>
                </a:solidFill>
              </a:rPr>
              <a:t>Jeff Gentry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1"/>
          <p:cNvSpPr txBox="1"/>
          <p:nvPr/>
        </p:nvSpPr>
        <p:spPr>
          <a:xfrm>
            <a:off x="2611925" y="2363050"/>
            <a:ext cx="2986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5" name="Google Shape;4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50" y="1264775"/>
            <a:ext cx="3667224" cy="20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125" y="2308325"/>
            <a:ext cx="2576600" cy="25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1"/>
          <p:cNvSpPr txBox="1"/>
          <p:nvPr/>
        </p:nvSpPr>
        <p:spPr>
          <a:xfrm>
            <a:off x="5540425" y="3869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Danielle Navarro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https://compcogscisydney.org/rstats/</a:t>
            </a:r>
            <a:endParaRPr/>
          </a:p>
        </p:txBody>
      </p:sp>
      <p:sp>
        <p:nvSpPr>
          <p:cNvPr id="468" name="Google Shape;468;p71"/>
          <p:cNvSpPr txBox="1"/>
          <p:nvPr>
            <p:ph idx="4294967295" type="subTitle"/>
          </p:nvPr>
        </p:nvSpPr>
        <p:spPr>
          <a:xfrm>
            <a:off x="4921075" y="790925"/>
            <a:ext cx="4595100" cy="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Helvetica Neue"/>
              <a:buChar char="▪"/>
            </a:pPr>
            <a:r>
              <a:rPr lang="en">
                <a:solidFill>
                  <a:srgbClr val="434343"/>
                </a:solidFill>
              </a:rPr>
              <a:t>Paquete para emojis:</a:t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Paquete: </a:t>
            </a:r>
            <a:r>
              <a:rPr lang="en" sz="1400">
                <a:solidFill>
                  <a:srgbClr val="C27BA0"/>
                </a:solidFill>
              </a:rPr>
              <a:t>emojifont</a:t>
            </a:r>
            <a:endParaRPr sz="1400">
              <a:solidFill>
                <a:srgbClr val="C27BA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Autor: </a:t>
            </a:r>
            <a:r>
              <a:rPr lang="en" sz="1400">
                <a:solidFill>
                  <a:srgbClr val="C27BA0"/>
                </a:solidFill>
              </a:rPr>
              <a:t>Guangchuang Yu</a:t>
            </a:r>
            <a:endParaRPr sz="1400">
              <a:solidFill>
                <a:srgbClr val="C27BA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27BA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27BA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27BA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lang="en">
                <a:solidFill>
                  <a:srgbClr val="434343"/>
                </a:solidFill>
              </a:rPr>
              <a:t>GIFs: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27BA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/>
          <p:nvPr/>
        </p:nvSpPr>
        <p:spPr>
          <a:xfrm>
            <a:off x="501475" y="91350"/>
            <a:ext cx="6411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Paquete: praise</a:t>
            </a:r>
            <a:endParaRPr b="1" sz="360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72"/>
          <p:cNvSpPr txBox="1"/>
          <p:nvPr/>
        </p:nvSpPr>
        <p:spPr>
          <a:xfrm>
            <a:off x="650175" y="4039900"/>
            <a:ext cx="6075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https://cran.r-project.org/web/packages/praise/index.html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r>
              <a:rPr lang="en"/>
              <a:t>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https://github.com/rladies/praise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75" name="Google Shape;47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00" y="955251"/>
            <a:ext cx="7974149" cy="29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1675" y="1938575"/>
            <a:ext cx="26098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/>
          <p:nvPr>
            <p:ph idx="4294967295" type="ctrTitle"/>
          </p:nvPr>
        </p:nvSpPr>
        <p:spPr>
          <a:xfrm>
            <a:off x="1148700" y="1763250"/>
            <a:ext cx="8069400" cy="14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88398A"/>
                </a:solidFill>
              </a:rPr>
              <a:t>¿Qué es R?</a:t>
            </a:r>
            <a:endParaRPr sz="8600">
              <a:solidFill>
                <a:srgbClr val="88398A"/>
              </a:solidFill>
            </a:endParaRPr>
          </a:p>
        </p:txBody>
      </p:sp>
      <p:grpSp>
        <p:nvGrpSpPr>
          <p:cNvPr id="218" name="Google Shape;218;p46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19" name="Google Shape;219;p46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6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6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6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3"/>
          <p:cNvSpPr txBox="1"/>
          <p:nvPr>
            <p:ph idx="4294967295" type="ctrTitle"/>
          </p:nvPr>
        </p:nvSpPr>
        <p:spPr>
          <a:xfrm>
            <a:off x="451600" y="1458450"/>
            <a:ext cx="6153900" cy="27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rgbClr val="88398B"/>
                </a:solidFill>
              </a:rPr>
              <a:t>Sexismo</a:t>
            </a:r>
            <a:r>
              <a:rPr lang="en" sz="7600">
                <a:solidFill>
                  <a:srgbClr val="88398A"/>
                </a:solidFill>
              </a:rPr>
              <a:t> </a:t>
            </a:r>
            <a:endParaRPr sz="7600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rgbClr val="88398A"/>
                </a:solidFill>
              </a:rPr>
              <a:t>en los datos</a:t>
            </a:r>
            <a:endParaRPr sz="7600">
              <a:solidFill>
                <a:srgbClr val="88398A"/>
              </a:solidFill>
            </a:endParaRPr>
          </a:p>
        </p:txBody>
      </p:sp>
      <p:grpSp>
        <p:nvGrpSpPr>
          <p:cNvPr id="482" name="Google Shape;482;p73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483" name="Google Shape;483;p7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>
            <p:ph idx="4294967295" type="title"/>
          </p:nvPr>
        </p:nvSpPr>
        <p:spPr>
          <a:xfrm>
            <a:off x="311700" y="445025"/>
            <a:ext cx="240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8398B"/>
                </a:solidFill>
              </a:rPr>
              <a:t>Sexismo</a:t>
            </a:r>
            <a:r>
              <a:rPr b="1" lang="en" sz="3000">
                <a:solidFill>
                  <a:srgbClr val="88398B"/>
                </a:solidFill>
              </a:rPr>
              <a:t>:</a:t>
            </a:r>
            <a:endParaRPr b="1" sz="3000">
              <a:solidFill>
                <a:srgbClr val="88398B"/>
              </a:solidFill>
            </a:endParaRPr>
          </a:p>
        </p:txBody>
      </p:sp>
      <p:sp>
        <p:nvSpPr>
          <p:cNvPr id="492" name="Google Shape;492;p74"/>
          <p:cNvSpPr txBox="1"/>
          <p:nvPr>
            <p:ph idx="4294967295" type="body"/>
          </p:nvPr>
        </p:nvSpPr>
        <p:spPr>
          <a:xfrm>
            <a:off x="311700" y="1017725"/>
            <a:ext cx="39957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Prejuicio o </a:t>
            </a:r>
            <a:r>
              <a:rPr b="1" lang="en"/>
              <a:t>discriminación</a:t>
            </a:r>
            <a:r>
              <a:rPr lang="en"/>
              <a:t> basada en el sexo de una persona</a:t>
            </a:r>
            <a:endParaRPr/>
          </a:p>
        </p:txBody>
      </p:sp>
      <p:pic>
        <p:nvPicPr>
          <p:cNvPr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750" y="436925"/>
            <a:ext cx="4100500" cy="41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4"/>
          <p:cNvSpPr txBox="1"/>
          <p:nvPr/>
        </p:nvSpPr>
        <p:spPr>
          <a:xfrm>
            <a:off x="246600" y="2147250"/>
            <a:ext cx="3515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8398B"/>
                </a:solidFill>
                <a:latin typeface="Proxima Nova"/>
                <a:ea typeface="Proxima Nova"/>
                <a:cs typeface="Proxima Nova"/>
                <a:sym typeface="Proxima Nova"/>
              </a:rPr>
              <a:t>¿En qué se sustenta?</a:t>
            </a:r>
            <a:endParaRPr sz="2000">
              <a:solidFill>
                <a:srgbClr val="88398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74"/>
          <p:cNvSpPr txBox="1"/>
          <p:nvPr>
            <p:ph idx="4294967295" type="body"/>
          </p:nvPr>
        </p:nvSpPr>
        <p:spPr>
          <a:xfrm>
            <a:off x="246600" y="2667675"/>
            <a:ext cx="4325400" cy="20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En estereotipos sociales que aprendemos desde la infancia: 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lang="en" sz="1600"/>
              <a:t>- Mujeres:  cuidadosas, tranquilas, buenas...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- Hombres: fuertes, decididos, valientes….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52" y="1382450"/>
            <a:ext cx="2527500" cy="303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5"/>
          <p:cNvSpPr/>
          <p:nvPr/>
        </p:nvSpPr>
        <p:spPr>
          <a:xfrm>
            <a:off x="3696375" y="2469825"/>
            <a:ext cx="1433100" cy="4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8398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250" y="1533500"/>
            <a:ext cx="2658900" cy="25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personas_meetup.png" id="507" name="Google Shape;507;p76"/>
          <p:cNvPicPr preferRelativeResize="0"/>
          <p:nvPr/>
        </p:nvPicPr>
        <p:blipFill rotWithShape="1">
          <a:blip r:embed="rId3">
            <a:alphaModFix/>
          </a:blip>
          <a:srcRect b="0" l="0" r="0" t="4843"/>
          <a:stretch/>
        </p:blipFill>
        <p:spPr>
          <a:xfrm>
            <a:off x="1064025" y="1598500"/>
            <a:ext cx="4601652" cy="31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6"/>
          <p:cNvSpPr txBox="1"/>
          <p:nvPr/>
        </p:nvSpPr>
        <p:spPr>
          <a:xfrm>
            <a:off x="721675" y="1026425"/>
            <a:ext cx="7845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Principales MeetUps de programación en Madrid</a:t>
            </a:r>
            <a:endParaRPr sz="20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09" name="Google Shape;509;p76"/>
          <p:cNvSpPr txBox="1"/>
          <p:nvPr/>
        </p:nvSpPr>
        <p:spPr>
          <a:xfrm>
            <a:off x="7992575" y="1068125"/>
            <a:ext cx="101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8398A"/>
                </a:solidFill>
                <a:latin typeface="Montserrat"/>
                <a:ea typeface="Montserrat"/>
                <a:cs typeface="Montserrat"/>
                <a:sym typeface="Montserrat"/>
              </a:rPr>
              <a:t>LADIES </a:t>
            </a:r>
            <a:br>
              <a:rPr b="1" lang="en">
                <a:solidFill>
                  <a:srgbClr val="88398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rgbClr val="88398A"/>
                </a:solidFill>
                <a:latin typeface="Montserrat"/>
                <a:ea typeface="Montserrat"/>
                <a:cs typeface="Montserrat"/>
                <a:sym typeface="Montserrat"/>
              </a:rPr>
              <a:t>MADRID</a:t>
            </a:r>
            <a:endParaRPr/>
          </a:p>
        </p:txBody>
      </p:sp>
      <p:sp>
        <p:nvSpPr>
          <p:cNvPr id="510" name="Google Shape;510;p76"/>
          <p:cNvSpPr txBox="1"/>
          <p:nvPr/>
        </p:nvSpPr>
        <p:spPr>
          <a:xfrm>
            <a:off x="450125" y="401250"/>
            <a:ext cx="57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88398B"/>
                </a:solidFill>
                <a:latin typeface="Proxima Nova"/>
                <a:ea typeface="Proxima Nova"/>
                <a:cs typeface="Proxima Nova"/>
                <a:sym typeface="Proxima Nova"/>
              </a:rPr>
              <a:t>Subrepresentación de mujeres*</a:t>
            </a:r>
            <a:endParaRPr sz="2800">
              <a:solidFill>
                <a:srgbClr val="88398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Google Shape;511;p76"/>
          <p:cNvSpPr txBox="1"/>
          <p:nvPr/>
        </p:nvSpPr>
        <p:spPr>
          <a:xfrm>
            <a:off x="6413750" y="3022650"/>
            <a:ext cx="2312400" cy="57270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¿Por qué?</a:t>
            </a:r>
            <a:endParaRPr b="1"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76"/>
          <p:cNvSpPr txBox="1"/>
          <p:nvPr/>
        </p:nvSpPr>
        <p:spPr>
          <a:xfrm>
            <a:off x="5712250" y="2340350"/>
            <a:ext cx="3543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Se repite en casi todas las profesiones </a:t>
            </a:r>
            <a:b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científico / tecnológicas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Falta de referentes: </a:t>
            </a:r>
            <a:endParaRPr b="1"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vas a querer ser algo que nunca has visto?</a:t>
            </a:r>
            <a:endParaRPr b="1"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77"/>
          <p:cNvSpPr txBox="1"/>
          <p:nvPr/>
        </p:nvSpPr>
        <p:spPr>
          <a:xfrm>
            <a:off x="311700" y="13065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“Imagina que te despiertas en un mundo en el que todos los presidentes de todos los países son mujeres (bueno, hay dos o tres en los que preside un hombre), los líderes de la oposición son mujeres, todos los presidentes de las compañías más importantes son mujeres, pones la tele y mujeres maduras dan información seria acompañadas de vez en cuando de un hombre joven y guapo vestido con un top cortito enseñando los abdominales. Las películas las protagonizan mujeres que suelen ser heroínas, jefas, protagonistas de mil aventuras, los hombres salen pero como padres o amantes de estas mujeres y hablan poco, lo que dicen no afecta a la aventura. Los dibujos animados en general los protagonizan niñas. La gente se refiere al género humano como 'la mujer'. Todos los símbolos y dibujos genéricos de personas son con falda y pelo largo. Los libros que te recomiendan leer en el colegio están escritos por mujeres. Los premios Nobel los reciben mayoritariamente mujeres….”</a:t>
            </a:r>
            <a:endParaRPr i="1" sz="16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Falta de confianza:</a:t>
            </a:r>
            <a:endParaRPr b="1"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4" name="Google Shape;524;p78"/>
          <p:cNvSpPr txBox="1"/>
          <p:nvPr/>
        </p:nvSpPr>
        <p:spPr>
          <a:xfrm>
            <a:off x="311700" y="983050"/>
            <a:ext cx="8520600" cy="3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Estudio de las universidades de Nueva York, Illinois y Princeton publicado en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 2017 en la revista </a:t>
            </a:r>
            <a:r>
              <a:rPr i="1" lang="en">
                <a:solidFill>
                  <a:srgbClr val="434343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Science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“Gender stereotypes about intellectual ability emerge early and influence children’s interests”:</a:t>
            </a:r>
            <a:endParaRPr i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5" name="Google Shape;52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6" y="1908475"/>
            <a:ext cx="2883501" cy="2660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78"/>
          <p:cNvGrpSpPr/>
          <p:nvPr/>
        </p:nvGrpSpPr>
        <p:grpSpPr>
          <a:xfrm>
            <a:off x="3243675" y="2332138"/>
            <a:ext cx="1105800" cy="887725"/>
            <a:chOff x="3243675" y="2332138"/>
            <a:chExt cx="1105800" cy="887725"/>
          </a:xfrm>
        </p:grpSpPr>
        <p:sp>
          <p:nvSpPr>
            <p:cNvPr id="527" name="Google Shape;527;p78"/>
            <p:cNvSpPr txBox="1"/>
            <p:nvPr/>
          </p:nvSpPr>
          <p:spPr>
            <a:xfrm>
              <a:off x="3243675" y="2332138"/>
              <a:ext cx="1105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Proxima Nova"/>
                <a:buChar char="■"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Niñas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8" name="Google Shape;528;p78"/>
            <p:cNvSpPr txBox="1"/>
            <p:nvPr/>
          </p:nvSpPr>
          <p:spPr>
            <a:xfrm>
              <a:off x="3243675" y="2647163"/>
              <a:ext cx="1105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9FC5E8"/>
                </a:buClr>
                <a:buSzPts val="1400"/>
                <a:buFont typeface="Proxima Nova"/>
                <a:buChar char="■"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Niños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29" name="Google Shape;529;p78"/>
          <p:cNvSpPr txBox="1"/>
          <p:nvPr/>
        </p:nvSpPr>
        <p:spPr>
          <a:xfrm>
            <a:off x="5212075" y="2571750"/>
            <a:ext cx="3389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Las niñas comienzan a desarrollar la idea de que las mujeres son menos brillantes con tan sólo seis años.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Invisibilidad:</a:t>
            </a:r>
            <a:endParaRPr b="1"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35" name="Google Shape;535;p79"/>
          <p:cNvGrpSpPr/>
          <p:nvPr/>
        </p:nvGrpSpPr>
        <p:grpSpPr>
          <a:xfrm>
            <a:off x="1980550" y="1017725"/>
            <a:ext cx="4245000" cy="436500"/>
            <a:chOff x="568450" y="1394300"/>
            <a:chExt cx="4245000" cy="436500"/>
          </a:xfrm>
        </p:grpSpPr>
        <p:sp>
          <p:nvSpPr>
            <p:cNvPr id="536" name="Google Shape;536;p79"/>
            <p:cNvSpPr txBox="1"/>
            <p:nvPr/>
          </p:nvSpPr>
          <p:spPr>
            <a:xfrm>
              <a:off x="568450" y="1394300"/>
              <a:ext cx="42450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61616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Poca presencia                 Invisibilidad 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537" name="Google Shape;537;p79"/>
            <p:cNvCxnSpPr/>
            <p:nvPr/>
          </p:nvCxnSpPr>
          <p:spPr>
            <a:xfrm>
              <a:off x="2417050" y="1661800"/>
              <a:ext cx="547800" cy="0"/>
            </a:xfrm>
            <a:prstGeom prst="straightConnector1">
              <a:avLst/>
            </a:prstGeom>
            <a:noFill/>
            <a:ln cap="flat" cmpd="sng" w="9525">
              <a:solidFill>
                <a:srgbClr val="4BA17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38" name="Google Shape;538;p79"/>
          <p:cNvSpPr txBox="1"/>
          <p:nvPr/>
        </p:nvSpPr>
        <p:spPr>
          <a:xfrm>
            <a:off x="243375" y="1938425"/>
            <a:ext cx="4517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Estudio publicado en 2013 </a:t>
            </a:r>
            <a:r>
              <a:rPr lang="en">
                <a:solidFill>
                  <a:srgbClr val="616161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en la revista </a:t>
            </a:r>
            <a:r>
              <a:rPr i="1"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Nature</a:t>
            </a: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73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“Bibliometrics: Global gender disparities in science”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79"/>
          <p:cNvSpPr txBox="1"/>
          <p:nvPr/>
        </p:nvSpPr>
        <p:spPr>
          <a:xfrm>
            <a:off x="607125" y="2908475"/>
            <a:ext cx="37899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5.483.841 artículos</a:t>
            </a:r>
            <a:endParaRPr>
              <a:solidFill>
                <a:srgbClr val="61616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27.329.915 autores</a:t>
            </a:r>
            <a:endParaRPr>
              <a:solidFill>
                <a:srgbClr val="61616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nivel global e interdisciplinario (Ciencias)</a:t>
            </a:r>
            <a:endParaRPr>
              <a:solidFill>
                <a:srgbClr val="61616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0" name="Google Shape;54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300" y="1938425"/>
            <a:ext cx="4003300" cy="24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Iniciativas activas para contrarrestar los efectos del sexismo:</a:t>
            </a:r>
            <a:endParaRPr b="1"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80"/>
          <p:cNvSpPr txBox="1"/>
          <p:nvPr/>
        </p:nvSpPr>
        <p:spPr>
          <a:xfrm>
            <a:off x="373025" y="868775"/>
            <a:ext cx="85206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6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Romper estereotipos</a:t>
            </a:r>
            <a:endParaRPr sz="16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Crear referentes </a:t>
            </a:r>
            <a:endParaRPr sz="16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7" name="Google Shape;54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5" y="1666425"/>
            <a:ext cx="2785248" cy="161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0"/>
          <p:cNvPicPr preferRelativeResize="0"/>
          <p:nvPr/>
        </p:nvPicPr>
        <p:blipFill rotWithShape="1">
          <a:blip r:embed="rId4">
            <a:alphaModFix/>
          </a:blip>
          <a:srcRect b="0" l="13970" r="13344" t="0"/>
          <a:stretch/>
        </p:blipFill>
        <p:spPr>
          <a:xfrm>
            <a:off x="3764450" y="1094754"/>
            <a:ext cx="4956576" cy="332511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0"/>
          <p:cNvSpPr txBox="1"/>
          <p:nvPr/>
        </p:nvSpPr>
        <p:spPr>
          <a:xfrm>
            <a:off x="311700" y="1017725"/>
            <a:ext cx="3144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8398B"/>
                </a:solidFill>
                <a:latin typeface="Proxima Nova"/>
                <a:ea typeface="Proxima Nova"/>
                <a:cs typeface="Proxima Nova"/>
                <a:sym typeface="Proxima Nova"/>
              </a:rPr>
              <a:t>Proyecto Inspira (referentes)</a:t>
            </a:r>
            <a:endParaRPr sz="1800">
              <a:solidFill>
                <a:srgbClr val="88398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1"/>
          <p:cNvSpPr txBox="1"/>
          <p:nvPr/>
        </p:nvSpPr>
        <p:spPr>
          <a:xfrm>
            <a:off x="213525" y="950875"/>
            <a:ext cx="6341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Objetivos</a:t>
            </a: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Empoderamiento a través de la formación colaborativa para potenciar su presencia y participación.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Dar visibilidad y construir nuevas formas de organizarse, de reunirse y de trabajar.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¿Por qué son importantes?</a:t>
            </a:r>
            <a:br>
              <a:rPr b="1"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Los hombres suelen tender a ocupar mucho espacio y tomar la palabra. Así, las mujeres sentimos que tenemos menos autoridad y capacidad de decisión.</a:t>
            </a:r>
            <a:r>
              <a:rPr lang="en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6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Los espacios de mujeres nos resultan seguros y emancipadores.</a:t>
            </a:r>
            <a:endParaRPr b="1" sz="16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150" y="2714825"/>
            <a:ext cx="1975675" cy="19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150" y="1086025"/>
            <a:ext cx="1709925" cy="17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1"/>
          <p:cNvSpPr txBox="1"/>
          <p:nvPr/>
        </p:nvSpPr>
        <p:spPr>
          <a:xfrm>
            <a:off x="213525" y="487550"/>
            <a:ext cx="50928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8398B"/>
                </a:solidFill>
                <a:latin typeface="Proxima Nova"/>
                <a:ea typeface="Proxima Nova"/>
                <a:cs typeface="Proxima Nova"/>
                <a:sym typeface="Proxima Nova"/>
              </a:rPr>
              <a:t>Grupos de mujeres (reforzar la autoconfianza)</a:t>
            </a:r>
            <a:endParaRPr sz="1800">
              <a:solidFill>
                <a:srgbClr val="88398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45F0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2"/>
          <p:cNvSpPr txBox="1"/>
          <p:nvPr/>
        </p:nvSpPr>
        <p:spPr>
          <a:xfrm>
            <a:off x="246550" y="899450"/>
            <a:ext cx="64875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Blog “</a:t>
            </a:r>
            <a:r>
              <a:rPr b="1" lang="en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Mujeres con ciencia</a:t>
            </a:r>
            <a:r>
              <a:rPr lang="en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” </a:t>
            </a:r>
            <a:br>
              <a:rPr lang="en" sz="16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Doctora en matemáticas UPV/EHU Marta Macho-Stadler, </a:t>
            </a:r>
            <a:b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Premio Emakunde a la Igualdad 2016 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“Nace con el objetivo de mostrar lo que hacen y han hecho las </a:t>
            </a:r>
            <a:br>
              <a:rPr i="1"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mujeres que se han dedicado y dedican a la ciencia y a la tecnología”</a:t>
            </a:r>
            <a:endParaRPr i="1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82"/>
          <p:cNvSpPr txBox="1"/>
          <p:nvPr/>
        </p:nvSpPr>
        <p:spPr>
          <a:xfrm>
            <a:off x="213525" y="487550"/>
            <a:ext cx="3971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8398B"/>
                </a:solidFill>
                <a:latin typeface="Proxima Nova"/>
                <a:ea typeface="Proxima Nova"/>
                <a:cs typeface="Proxima Nova"/>
                <a:sym typeface="Proxima Nova"/>
              </a:rPr>
              <a:t>Divulgación (invisibilidad)</a:t>
            </a:r>
            <a:endParaRPr sz="1800">
              <a:solidFill>
                <a:srgbClr val="88398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45F0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4" name="Google Shape;564;p82"/>
          <p:cNvPicPr preferRelativeResize="0"/>
          <p:nvPr/>
        </p:nvPicPr>
        <p:blipFill rotWithShape="1">
          <a:blip r:embed="rId3">
            <a:alphaModFix/>
          </a:blip>
          <a:srcRect b="0" l="25970" r="23562" t="0"/>
          <a:stretch/>
        </p:blipFill>
        <p:spPr>
          <a:xfrm>
            <a:off x="6178800" y="1163275"/>
            <a:ext cx="1847575" cy="19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00" y="2403625"/>
            <a:ext cx="4376733" cy="24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2"/>
          <p:cNvSpPr txBox="1"/>
          <p:nvPr/>
        </p:nvSpPr>
        <p:spPr>
          <a:xfrm>
            <a:off x="6067875" y="3389375"/>
            <a:ext cx="2638200" cy="580500"/>
          </a:xfrm>
          <a:prstGeom prst="rect">
            <a:avLst/>
          </a:prstGeom>
          <a:solidFill>
            <a:srgbClr val="88398B"/>
          </a:solidFill>
          <a:ln cap="flat" cmpd="sng" w="9525">
            <a:solidFill>
              <a:srgbClr val="8839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Katherine Louise Bouman (Indiana, Estados Unidos, 1989)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7" name="Google Shape;567;p82"/>
          <p:cNvSpPr/>
          <p:nvPr/>
        </p:nvSpPr>
        <p:spPr>
          <a:xfrm>
            <a:off x="5303875" y="3781500"/>
            <a:ext cx="453600" cy="18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88398B"/>
          </a:solidFill>
          <a:ln cap="flat" cmpd="sng" w="9525">
            <a:solidFill>
              <a:srgbClr val="8839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2"/>
          <p:cNvSpPr txBox="1"/>
          <p:nvPr/>
        </p:nvSpPr>
        <p:spPr>
          <a:xfrm>
            <a:off x="5844975" y="4106625"/>
            <a:ext cx="30840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Lideró el proyecto del algoritmo que sacó la primera foto de la historia a un agujero negro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idx="4294967295" type="body"/>
          </p:nvPr>
        </p:nvSpPr>
        <p:spPr>
          <a:xfrm>
            <a:off x="4628475" y="842400"/>
            <a:ext cx="45717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Lenguaje de </a:t>
            </a:r>
            <a:r>
              <a:rPr b="1" lang="en" sz="2000">
                <a:solidFill>
                  <a:srgbClr val="434343"/>
                </a:solidFill>
              </a:rPr>
              <a:t>programación</a:t>
            </a:r>
            <a:r>
              <a:rPr lang="en" sz="2000">
                <a:solidFill>
                  <a:srgbClr val="434343"/>
                </a:solidFill>
              </a:rPr>
              <a:t> de </a:t>
            </a:r>
            <a:r>
              <a:rPr b="1" lang="en" sz="2000">
                <a:solidFill>
                  <a:srgbClr val="434343"/>
                </a:solidFill>
              </a:rPr>
              <a:t>código abierto</a:t>
            </a:r>
            <a:r>
              <a:rPr lang="en" sz="2000">
                <a:solidFill>
                  <a:srgbClr val="434343"/>
                </a:solidFill>
              </a:rPr>
              <a:t> con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énfasis en estadística y gráficos.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R compila y se ejecuta en en una amplia variedad de plataformas UNIX, Linux, FreeBSD, Windows y MacOs.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8" name="Google Shape;2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75" y="882900"/>
            <a:ext cx="3867950" cy="299767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7"/>
          <p:cNvSpPr txBox="1"/>
          <p:nvPr/>
        </p:nvSpPr>
        <p:spPr>
          <a:xfrm>
            <a:off x="4574850" y="4297175"/>
            <a:ext cx="2725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https://www.r-project.org/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3"/>
          <p:cNvSpPr txBox="1"/>
          <p:nvPr>
            <p:ph idx="4294967295" type="ctrTitle"/>
          </p:nvPr>
        </p:nvSpPr>
        <p:spPr>
          <a:xfrm>
            <a:off x="604000" y="1687050"/>
            <a:ext cx="9211200" cy="16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88398A"/>
                </a:solidFill>
              </a:rPr>
              <a:t>¡Nuestro R-ladies!</a:t>
            </a:r>
            <a:endParaRPr sz="8600">
              <a:solidFill>
                <a:srgbClr val="88398A"/>
              </a:solidFill>
            </a:endParaRPr>
          </a:p>
        </p:txBody>
      </p:sp>
      <p:grpSp>
        <p:nvGrpSpPr>
          <p:cNvPr id="574" name="Google Shape;574;p83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575" name="Google Shape;575;p8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83"/>
          <p:cNvSpPr txBox="1"/>
          <p:nvPr/>
        </p:nvSpPr>
        <p:spPr>
          <a:xfrm>
            <a:off x="5659500" y="2578025"/>
            <a:ext cx="30444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0" name="Google Shape;58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750" y="1592824"/>
            <a:ext cx="2921777" cy="29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4"/>
          <p:cNvPicPr preferRelativeResize="0"/>
          <p:nvPr/>
        </p:nvPicPr>
        <p:blipFill rotWithShape="1">
          <a:blip r:embed="rId3">
            <a:alphaModFix/>
          </a:blip>
          <a:srcRect b="0" l="813" r="0" t="0"/>
          <a:stretch/>
        </p:blipFill>
        <p:spPr>
          <a:xfrm>
            <a:off x="177625" y="58750"/>
            <a:ext cx="8966376" cy="508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5"/>
          <p:cNvSpPr txBox="1"/>
          <p:nvPr>
            <p:ph idx="4294967295" type="ctrTitle"/>
          </p:nvPr>
        </p:nvSpPr>
        <p:spPr>
          <a:xfrm>
            <a:off x="902550" y="477225"/>
            <a:ext cx="38190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8398B"/>
                </a:solidFill>
              </a:rPr>
              <a:t>Respuestas encuesta</a:t>
            </a:r>
            <a:endParaRPr>
              <a:solidFill>
                <a:srgbClr val="88398B"/>
              </a:solidFill>
            </a:endParaRPr>
          </a:p>
        </p:txBody>
      </p:sp>
      <p:pic>
        <p:nvPicPr>
          <p:cNvPr descr="Forms response chart. Question title: 2. ¿Qué te gustaría hacer/ver en R-Ladies?. Number of responses: 20 responses." id="591" name="Google Shape;5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" y="1160650"/>
            <a:ext cx="4086024" cy="211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3. ¿Qué temas te interesan en R?. Number of responses: 20 responses." id="592" name="Google Shape;59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400" y="1196751"/>
            <a:ext cx="3745025" cy="194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4. ¿De qué manera te gustaría involucrarte en R-Ladies Bilbao?. Number of responses: 20 responses." id="593" name="Google Shape;59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50" y="3103375"/>
            <a:ext cx="3604625" cy="186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5. Zein ordutegi datorkizu ondo jardueretan parte hartu ahal izateko?. Number of responses: 10 responses." id="594" name="Google Shape;59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2980" y="3155063"/>
            <a:ext cx="3405346" cy="17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85"/>
          <p:cNvSpPr txBox="1"/>
          <p:nvPr/>
        </p:nvSpPr>
        <p:spPr>
          <a:xfrm>
            <a:off x="4470025" y="567975"/>
            <a:ext cx="299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(20 en castellano, 10 euskaraz)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85"/>
          <p:cNvSpPr txBox="1"/>
          <p:nvPr/>
        </p:nvSpPr>
        <p:spPr>
          <a:xfrm>
            <a:off x="7578325" y="2521500"/>
            <a:ext cx="1435800" cy="1220100"/>
          </a:xfrm>
          <a:prstGeom prst="rect">
            <a:avLst/>
          </a:prstGeom>
          <a:noFill/>
          <a:ln cap="flat" cmpd="sng" w="28575">
            <a:solidFill>
              <a:srgbClr val="8839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7. Zein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genero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rekin identifikatzen zara?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%87 femeninoa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%13 maskulinoa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6"/>
          <p:cNvSpPr txBox="1"/>
          <p:nvPr/>
        </p:nvSpPr>
        <p:spPr>
          <a:xfrm>
            <a:off x="501475" y="167550"/>
            <a:ext cx="7909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8398B"/>
                </a:solidFill>
                <a:latin typeface="Montserrat"/>
                <a:ea typeface="Montserrat"/>
                <a:cs typeface="Montserrat"/>
                <a:sym typeface="Montserrat"/>
              </a:rPr>
              <a:t>EN OTROS CHAPTERS...</a:t>
            </a:r>
            <a:endParaRPr>
              <a:solidFill>
                <a:srgbClr val="88398B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2" name="Google Shape;602;p86"/>
          <p:cNvSpPr txBox="1"/>
          <p:nvPr>
            <p:ph idx="4294967295" type="subTitle"/>
          </p:nvPr>
        </p:nvSpPr>
        <p:spPr>
          <a:xfrm>
            <a:off x="454000" y="579625"/>
            <a:ext cx="6659700" cy="447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1800"/>
              <a:buChar char="▪"/>
            </a:pPr>
            <a:r>
              <a:rPr lang="en">
                <a:solidFill>
                  <a:srgbClr val="88398A"/>
                </a:solidFill>
              </a:rPr>
              <a:t>Talleres:</a:t>
            </a:r>
            <a:endParaRPr>
              <a:solidFill>
                <a:srgbClr val="88398A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Análisis de sentimiento y web scraping</a:t>
            </a:r>
            <a:endParaRPr>
              <a:solidFill>
                <a:srgbClr val="43434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Flashboards</a:t>
            </a:r>
            <a:endParaRPr>
              <a:solidFill>
                <a:srgbClr val="43434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Git, GitHub, RStudio, RMarkdown, etc.</a:t>
            </a:r>
            <a:endParaRPr>
              <a:solidFill>
                <a:srgbClr val="43434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Paquetes y funciones de R: data.table, dplyr, tidyr, ggplot2, etc.</a:t>
            </a:r>
            <a:endParaRPr>
              <a:solidFill>
                <a:srgbClr val="43434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...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</a:pPr>
            <a:r>
              <a:rPr lang="en">
                <a:solidFill>
                  <a:srgbClr val="88398A"/>
                </a:solidFill>
              </a:rPr>
              <a:t>Charlas: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rgbClr val="434343"/>
                </a:solidFill>
              </a:rPr>
              <a:t>R en... </a:t>
            </a:r>
            <a:endParaRPr>
              <a:solidFill>
                <a:srgbClr val="43434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los negocios </a:t>
            </a:r>
            <a:endParaRPr>
              <a:solidFill>
                <a:srgbClr val="43434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las finanzas</a:t>
            </a:r>
            <a:endParaRPr>
              <a:solidFill>
                <a:srgbClr val="43434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el medio ambiente</a:t>
            </a:r>
            <a:endParaRPr>
              <a:solidFill>
                <a:srgbClr val="43434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la salud</a:t>
            </a:r>
            <a:endParaRPr>
              <a:solidFill>
                <a:srgbClr val="43434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▫"/>
            </a:pPr>
            <a:r>
              <a:rPr lang="en">
                <a:solidFill>
                  <a:srgbClr val="434343"/>
                </a:solidFill>
              </a:rPr>
              <a:t>...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</a:pPr>
            <a:r>
              <a:rPr lang="en">
                <a:solidFill>
                  <a:srgbClr val="88398A"/>
                </a:solidFill>
              </a:rPr>
              <a:t>Networking </a:t>
            </a:r>
            <a:r>
              <a:rPr lang="en">
                <a:solidFill>
                  <a:srgbClr val="434343"/>
                </a:solidFill>
              </a:rPr>
              <a:t>dentro del grupo y con otros grupos.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▪"/>
            </a:pPr>
            <a:r>
              <a:rPr lang="en">
                <a:solidFill>
                  <a:srgbClr val="88398B"/>
                </a:solidFill>
              </a:rPr>
              <a:t>Grupos de lectura</a:t>
            </a:r>
            <a:r>
              <a:rPr lang="en">
                <a:solidFill>
                  <a:srgbClr val="434343"/>
                </a:solidFill>
              </a:rPr>
              <a:t>, ...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7"/>
          <p:cNvSpPr txBox="1"/>
          <p:nvPr>
            <p:ph type="title"/>
          </p:nvPr>
        </p:nvSpPr>
        <p:spPr>
          <a:xfrm>
            <a:off x="844425" y="422500"/>
            <a:ext cx="5446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¡Comentemos entre todas!</a:t>
            </a:r>
            <a:endParaRPr/>
          </a:p>
        </p:txBody>
      </p:sp>
      <p:sp>
        <p:nvSpPr>
          <p:cNvPr id="608" name="Google Shape;608;p87"/>
          <p:cNvSpPr txBox="1"/>
          <p:nvPr>
            <p:ph idx="4294967295" type="subTitle"/>
          </p:nvPr>
        </p:nvSpPr>
        <p:spPr>
          <a:xfrm>
            <a:off x="439200" y="1040375"/>
            <a:ext cx="7975500" cy="3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2000"/>
              <a:buChar char="▪"/>
            </a:pPr>
            <a:r>
              <a:rPr lang="en" sz="2000">
                <a:solidFill>
                  <a:srgbClr val="88398A"/>
                </a:solidFill>
              </a:rPr>
              <a:t>Idioma para las actividades</a:t>
            </a:r>
            <a:endParaRPr sz="2000">
              <a:solidFill>
                <a:srgbClr val="88398A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000"/>
              <a:buChar char="▪"/>
            </a:pPr>
            <a:r>
              <a:rPr lang="en" sz="2000">
                <a:solidFill>
                  <a:srgbClr val="88398A"/>
                </a:solidFill>
              </a:rPr>
              <a:t>Acudir con niñ@s</a:t>
            </a:r>
            <a:endParaRPr sz="2000">
              <a:solidFill>
                <a:srgbClr val="88398A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000"/>
              <a:buChar char="▪"/>
            </a:pPr>
            <a:r>
              <a:rPr lang="en" sz="2000">
                <a:solidFill>
                  <a:srgbClr val="88398A"/>
                </a:solidFill>
              </a:rPr>
              <a:t>Otros espacios</a:t>
            </a:r>
            <a:endParaRPr sz="2000">
              <a:solidFill>
                <a:srgbClr val="88398A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000"/>
              <a:buChar char="▪"/>
            </a:pPr>
            <a:r>
              <a:rPr lang="en" sz="2000">
                <a:solidFill>
                  <a:srgbClr val="88398A"/>
                </a:solidFill>
              </a:rPr>
              <a:t>Periodicidad: 2-3 meses?</a:t>
            </a:r>
            <a:endParaRPr sz="2000">
              <a:solidFill>
                <a:srgbClr val="88398A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000"/>
              <a:buChar char="▪"/>
            </a:pPr>
            <a:r>
              <a:rPr lang="en" sz="2000">
                <a:solidFill>
                  <a:srgbClr val="88398A"/>
                </a:solidFill>
              </a:rPr>
              <a:t>Siguiente evento - primer taller: septiembre/octubre</a:t>
            </a:r>
            <a:endParaRPr sz="2000">
              <a:solidFill>
                <a:srgbClr val="88398A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000"/>
              <a:buChar char="▪"/>
            </a:pPr>
            <a:r>
              <a:rPr lang="en" sz="2000">
                <a:solidFill>
                  <a:srgbClr val="88398A"/>
                </a:solidFill>
              </a:rPr>
              <a:t>Propuestas de temas o ponentes: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bilbao@rladies.org</a:t>
            </a:r>
            <a:endParaRPr sz="2000">
              <a:solidFill>
                <a:srgbClr val="88398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88398A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88398A"/>
              </a:buClr>
              <a:buSzPts val="2000"/>
              <a:buChar char="▪"/>
            </a:pPr>
            <a:r>
              <a:rPr lang="en" sz="2000">
                <a:solidFill>
                  <a:srgbClr val="88398A"/>
                </a:solidFill>
              </a:rPr>
              <a:t>Otras sugerencias?</a:t>
            </a:r>
            <a:endParaRPr sz="2000">
              <a:solidFill>
                <a:srgbClr val="88398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87"/>
          <p:cNvPicPr preferRelativeResize="0"/>
          <p:nvPr/>
        </p:nvPicPr>
        <p:blipFill rotWithShape="1">
          <a:blip r:embed="rId4">
            <a:alphaModFix/>
          </a:blip>
          <a:srcRect b="7422" l="52554" r="11672" t="5248"/>
          <a:stretch/>
        </p:blipFill>
        <p:spPr>
          <a:xfrm>
            <a:off x="5772550" y="151725"/>
            <a:ext cx="1953802" cy="26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8"/>
          <p:cNvSpPr txBox="1"/>
          <p:nvPr>
            <p:ph idx="4294967295" type="body"/>
          </p:nvPr>
        </p:nvSpPr>
        <p:spPr>
          <a:xfrm>
            <a:off x="1260364" y="3457232"/>
            <a:ext cx="31686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https://twitter.com/RLadiesBIO</a:t>
            </a:r>
            <a:endParaRPr sz="1400">
              <a:solidFill>
                <a:srgbClr val="000000"/>
              </a:solidFill>
            </a:endParaRPr>
          </a:p>
          <a:p>
            <a:pPr indent="1143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1143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143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65" y="3587738"/>
            <a:ext cx="366090" cy="28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175" y="3875285"/>
            <a:ext cx="562480" cy="54409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88"/>
          <p:cNvSpPr txBox="1"/>
          <p:nvPr/>
        </p:nvSpPr>
        <p:spPr>
          <a:xfrm>
            <a:off x="1260384" y="4007631"/>
            <a:ext cx="382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143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https://www.meetup.com/es/rladies-bilbao</a:t>
            </a:r>
            <a:endParaRPr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8" name="Google Shape;618;p88"/>
          <p:cNvSpPr txBox="1"/>
          <p:nvPr/>
        </p:nvSpPr>
        <p:spPr>
          <a:xfrm>
            <a:off x="1260373" y="3050826"/>
            <a:ext cx="1935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143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bilbao</a:t>
            </a:r>
            <a:r>
              <a:rPr lang="en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@rladies.org</a:t>
            </a:r>
            <a:endParaRPr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9" name="Google Shape;61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95" y="3022075"/>
            <a:ext cx="472852" cy="4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8"/>
          <p:cNvPicPr preferRelativeResize="0"/>
          <p:nvPr/>
        </p:nvPicPr>
        <p:blipFill rotWithShape="1">
          <a:blip r:embed="rId6">
            <a:alphaModFix/>
          </a:blip>
          <a:srcRect b="31153" l="8575" r="0" t="29635"/>
          <a:stretch/>
        </p:blipFill>
        <p:spPr>
          <a:xfrm rot="2">
            <a:off x="81400" y="366801"/>
            <a:ext cx="4884950" cy="2094997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8"/>
          <p:cNvSpPr txBox="1"/>
          <p:nvPr>
            <p:ph idx="4294967295" type="body"/>
          </p:nvPr>
        </p:nvSpPr>
        <p:spPr>
          <a:xfrm>
            <a:off x="3346400" y="33500"/>
            <a:ext cx="50979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8398B"/>
                </a:solidFill>
              </a:rPr>
              <a:t>Creados en R!     Thanks to Danielle Navarro! </a:t>
            </a:r>
            <a:r>
              <a:rPr lang="en" sz="1200">
                <a:solidFill>
                  <a:srgbClr val="88398B"/>
                </a:solidFill>
              </a:rPr>
              <a:t>https://compcogscisydney.org/rstats/</a:t>
            </a:r>
            <a:endParaRPr sz="1200">
              <a:solidFill>
                <a:srgbClr val="88398B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8398B"/>
                </a:solidFill>
              </a:rPr>
              <a:t> </a:t>
            </a:r>
            <a:endParaRPr>
              <a:solidFill>
                <a:srgbClr val="88398B"/>
              </a:solidFill>
            </a:endParaRPr>
          </a:p>
          <a:p>
            <a:pPr indent="1143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1143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143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88"/>
          <p:cNvSpPr/>
          <p:nvPr/>
        </p:nvSpPr>
        <p:spPr>
          <a:xfrm rot="8388094">
            <a:off x="4483653" y="918424"/>
            <a:ext cx="532198" cy="110245"/>
          </a:xfrm>
          <a:prstGeom prst="rightArrow">
            <a:avLst>
              <a:gd fmla="val 0" name="adj1"/>
              <a:gd fmla="val 50000" name="adj2"/>
            </a:avLst>
          </a:prstGeom>
          <a:solidFill>
            <a:srgbClr val="88398B"/>
          </a:solidFill>
          <a:ln cap="flat" cmpd="sng" w="9525">
            <a:solidFill>
              <a:srgbClr val="8839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8"/>
          <p:cNvSpPr/>
          <p:nvPr/>
        </p:nvSpPr>
        <p:spPr>
          <a:xfrm>
            <a:off x="4934675" y="241100"/>
            <a:ext cx="222000" cy="207300"/>
          </a:xfrm>
          <a:prstGeom prst="smileyFace">
            <a:avLst>
              <a:gd fmla="val 4653" name="adj"/>
            </a:avLst>
          </a:prstGeom>
          <a:solidFill>
            <a:srgbClr val="88398A">
              <a:alpha val="37310"/>
            </a:srgbClr>
          </a:solidFill>
          <a:ln cap="flat" cmpd="sng" w="9525">
            <a:solidFill>
              <a:srgbClr val="8839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1">
            <a:off x="5904452" y="1273582"/>
            <a:ext cx="2988424" cy="197426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8"/>
          <p:cNvSpPr/>
          <p:nvPr/>
        </p:nvSpPr>
        <p:spPr>
          <a:xfrm rot="3442535">
            <a:off x="4652469" y="1393553"/>
            <a:ext cx="1565857" cy="111594"/>
          </a:xfrm>
          <a:prstGeom prst="rightArrow">
            <a:avLst>
              <a:gd fmla="val 0" name="adj1"/>
              <a:gd fmla="val 50000" name="adj2"/>
            </a:avLst>
          </a:prstGeom>
          <a:solidFill>
            <a:srgbClr val="88398B"/>
          </a:solidFill>
          <a:ln cap="flat" cmpd="sng" w="9525">
            <a:solidFill>
              <a:srgbClr val="8839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">
            <a:off x="6605955" y="2802500"/>
            <a:ext cx="1247117" cy="487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0075" y="3247850"/>
            <a:ext cx="1766825" cy="176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88"/>
          <p:cNvCxnSpPr>
            <a:stCxn id="625" idx="1"/>
          </p:cNvCxnSpPr>
          <p:nvPr/>
        </p:nvCxnSpPr>
        <p:spPr>
          <a:xfrm>
            <a:off x="5013297" y="789950"/>
            <a:ext cx="530100" cy="2691900"/>
          </a:xfrm>
          <a:prstGeom prst="straightConnector1">
            <a:avLst/>
          </a:prstGeom>
          <a:noFill/>
          <a:ln cap="flat" cmpd="sng" w="9525">
            <a:solidFill>
              <a:srgbClr val="88398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8"/>
          <p:cNvSpPr txBox="1"/>
          <p:nvPr>
            <p:ph type="ctrTitle"/>
          </p:nvPr>
        </p:nvSpPr>
        <p:spPr>
          <a:xfrm>
            <a:off x="902550" y="833425"/>
            <a:ext cx="6841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abierto (open source)</a:t>
            </a:r>
            <a:endParaRPr/>
          </a:p>
        </p:txBody>
      </p:sp>
      <p:sp>
        <p:nvSpPr>
          <p:cNvPr id="235" name="Google Shape;235;p48"/>
          <p:cNvSpPr txBox="1"/>
          <p:nvPr>
            <p:ph type="ctrTitle"/>
          </p:nvPr>
        </p:nvSpPr>
        <p:spPr>
          <a:xfrm>
            <a:off x="0" y="4473325"/>
            <a:ext cx="91440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Casi 3 decenios con R...</a:t>
            </a:r>
            <a:endParaRPr/>
          </a:p>
        </p:txBody>
      </p:sp>
      <p:pic>
        <p:nvPicPr>
          <p:cNvPr id="236" name="Google Shape;2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2200"/>
            <a:ext cx="9144000" cy="43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8"/>
          <p:cNvSpPr txBox="1"/>
          <p:nvPr/>
        </p:nvSpPr>
        <p:spPr>
          <a:xfrm>
            <a:off x="3958500" y="-140250"/>
            <a:ext cx="51855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Creada en R! Thanks to Ben Alex Keen</a:t>
            </a:r>
            <a:r>
              <a:rPr lang="en" sz="180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http://benalexkeen.com/creating-a-timeline-graphic-using-r-and-ggplot2/</a:t>
            </a:r>
            <a:endParaRPr sz="800">
              <a:solidFill>
                <a:srgbClr val="8839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/>
          <p:nvPr>
            <p:ph idx="4294967295" type="ctrTitle"/>
          </p:nvPr>
        </p:nvSpPr>
        <p:spPr>
          <a:xfrm>
            <a:off x="451600" y="1687050"/>
            <a:ext cx="9211200" cy="16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88398A"/>
                </a:solidFill>
              </a:rPr>
              <a:t>¿... y R-Ladies?</a:t>
            </a:r>
            <a:endParaRPr sz="8600">
              <a:solidFill>
                <a:srgbClr val="88398A"/>
              </a:solidFill>
            </a:endParaRPr>
          </a:p>
        </p:txBody>
      </p:sp>
      <p:grpSp>
        <p:nvGrpSpPr>
          <p:cNvPr id="243" name="Google Shape;243;p49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44" name="Google Shape;244;p4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252" name="Google Shape;252;p50"/>
          <p:cNvPicPr preferRelativeResize="0"/>
          <p:nvPr/>
        </p:nvPicPr>
        <p:blipFill rotWithShape="1">
          <a:blip r:embed="rId3">
            <a:alphaModFix/>
          </a:blip>
          <a:srcRect b="0" l="6863" r="5147" t="0"/>
          <a:stretch/>
        </p:blipFill>
        <p:spPr>
          <a:xfrm>
            <a:off x="856150" y="719550"/>
            <a:ext cx="3387000" cy="38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0"/>
          <p:cNvSpPr txBox="1"/>
          <p:nvPr>
            <p:ph idx="4294967295" type="body"/>
          </p:nvPr>
        </p:nvSpPr>
        <p:spPr>
          <a:xfrm>
            <a:off x="4662175" y="946001"/>
            <a:ext cx="45387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</a:pPr>
            <a:r>
              <a:rPr lang="en" sz="2400">
                <a:solidFill>
                  <a:srgbClr val="434343"/>
                </a:solidFill>
              </a:rPr>
              <a:t>Organización mundial que</a:t>
            </a:r>
            <a:r>
              <a:rPr lang="en" sz="2400">
                <a:solidFill>
                  <a:srgbClr val="999999"/>
                </a:solidFill>
              </a:rPr>
              <a:t> </a:t>
            </a:r>
            <a:r>
              <a:rPr b="0" i="0" lang="en" sz="2400" u="none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2400">
                <a:solidFill>
                  <a:srgbClr val="88398A"/>
                </a:solidFill>
              </a:rPr>
              <a:t>promueve la diversidad de género</a:t>
            </a:r>
            <a:r>
              <a:rPr b="0" i="0" lang="en" sz="2400" u="none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>
                <a:solidFill>
                  <a:srgbClr val="434343"/>
                </a:solidFill>
              </a:rPr>
              <a:t>en la comunidad</a:t>
            </a:r>
            <a:r>
              <a:rPr b="0" i="0" lang="en" sz="2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</a:t>
            </a:r>
            <a:r>
              <a:rPr b="0" i="0" lang="en" sz="2400" u="none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400">
                <a:solidFill>
                  <a:srgbClr val="88398A"/>
                </a:solidFill>
              </a:rPr>
              <a:t>R</a:t>
            </a:r>
            <a:r>
              <a:rPr b="0" i="0" lang="en" sz="2400" u="none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>
                <a:solidFill>
                  <a:srgbClr val="434343"/>
                </a:solidFill>
              </a:rPr>
              <a:t>mediante</a:t>
            </a:r>
            <a:r>
              <a:rPr b="0" i="0" lang="en" sz="2400" u="none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400">
                <a:solidFill>
                  <a:srgbClr val="88398A"/>
                </a:solidFill>
              </a:rPr>
              <a:t>encuentros</a:t>
            </a:r>
            <a:r>
              <a:rPr b="1" i="0" lang="en" sz="2400" u="none" cap="none" strike="noStrike">
                <a:solidFill>
                  <a:srgbClr val="88398A"/>
                </a:solidFill>
              </a:rPr>
              <a:t> </a:t>
            </a:r>
            <a:r>
              <a:rPr b="1" lang="en" sz="2400">
                <a:solidFill>
                  <a:srgbClr val="88398A"/>
                </a:solidFill>
              </a:rPr>
              <a:t>y</a:t>
            </a:r>
            <a:r>
              <a:rPr b="1" i="0" lang="en" sz="2400" u="none" cap="none" strike="noStrike">
                <a:solidFill>
                  <a:srgbClr val="88398A"/>
                </a:solidFill>
              </a:rPr>
              <a:t> </a:t>
            </a:r>
            <a:r>
              <a:rPr b="1" lang="en" sz="2400">
                <a:solidFill>
                  <a:srgbClr val="88398A"/>
                </a:solidFill>
              </a:rPr>
              <a:t>mentorías</a:t>
            </a:r>
            <a:r>
              <a:rPr b="0" i="0" lang="en" sz="2400" u="none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>
                <a:solidFill>
                  <a:srgbClr val="434343"/>
                </a:solidFill>
              </a:rPr>
              <a:t>en un entorno</a:t>
            </a:r>
            <a:r>
              <a:rPr lang="en" sz="2400">
                <a:solidFill>
                  <a:srgbClr val="999999"/>
                </a:solidFill>
              </a:rPr>
              <a:t> </a:t>
            </a:r>
            <a:r>
              <a:rPr b="1" lang="en" sz="2400">
                <a:solidFill>
                  <a:srgbClr val="88398A"/>
                </a:solidFill>
              </a:rPr>
              <a:t>amigable</a:t>
            </a:r>
            <a:r>
              <a:rPr b="0" i="0" lang="en" sz="2400" u="none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>
                <a:solidFill>
                  <a:srgbClr val="434343"/>
                </a:solidFill>
              </a:rPr>
              <a:t>y</a:t>
            </a:r>
            <a:r>
              <a:rPr b="0" i="0" lang="en" sz="2400" u="none" cap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24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lang="en" sz="2400">
                <a:solidFill>
                  <a:srgbClr val="88398A"/>
                </a:solidFill>
              </a:rPr>
              <a:t>eguro.</a:t>
            </a:r>
            <a:endParaRPr>
              <a:solidFill>
                <a:srgbClr val="88398A"/>
              </a:solidFill>
            </a:endParaRPr>
          </a:p>
        </p:txBody>
      </p:sp>
      <p:sp>
        <p:nvSpPr>
          <p:cNvPr id="254" name="Google Shape;254;p50"/>
          <p:cNvSpPr txBox="1"/>
          <p:nvPr/>
        </p:nvSpPr>
        <p:spPr>
          <a:xfrm>
            <a:off x="4713275" y="4645450"/>
            <a:ext cx="2728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https://rladies.org/</a:t>
            </a:r>
            <a:endParaRPr>
              <a:solidFill>
                <a:srgbClr val="8839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1"/>
          <p:cNvSpPr txBox="1"/>
          <p:nvPr>
            <p:ph type="ctrTitle"/>
          </p:nvPr>
        </p:nvSpPr>
        <p:spPr>
          <a:xfrm>
            <a:off x="902550" y="1214425"/>
            <a:ext cx="7434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2010, un 9% de los autores eran mujeres </a:t>
            </a:r>
            <a:endParaRPr/>
          </a:p>
        </p:txBody>
      </p:sp>
      <p:pic>
        <p:nvPicPr>
          <p:cNvPr id="260" name="Google Shape;2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50" y="2699275"/>
            <a:ext cx="6138051" cy="19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1"/>
          <p:cNvSpPr/>
          <p:nvPr/>
        </p:nvSpPr>
        <p:spPr>
          <a:xfrm>
            <a:off x="669650" y="1417200"/>
            <a:ext cx="39900" cy="31893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398A"/>
              </a:solidFill>
            </a:endParaRPr>
          </a:p>
        </p:txBody>
      </p:sp>
      <p:sp>
        <p:nvSpPr>
          <p:cNvPr id="262" name="Google Shape;262;p51"/>
          <p:cNvSpPr txBox="1"/>
          <p:nvPr/>
        </p:nvSpPr>
        <p:spPr>
          <a:xfrm>
            <a:off x="5043775" y="4718225"/>
            <a:ext cx="3490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i="1" lang="en" sz="1100" u="sng">
                <a:solidFill>
                  <a:schemeClr val="hlink"/>
                </a:solidFill>
                <a:hlinkClick r:id="rId4"/>
              </a:rPr>
              <a:t>https://doi.org/10.1073/pnas.1506047112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50" y="2253750"/>
            <a:ext cx="3933976" cy="2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2"/>
          <p:cNvSpPr txBox="1"/>
          <p:nvPr>
            <p:ph type="ctrTitle"/>
          </p:nvPr>
        </p:nvSpPr>
        <p:spPr>
          <a:xfrm>
            <a:off x="902550" y="1214425"/>
            <a:ext cx="8102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2016, un 11,4 % de quienes mantienen paquetes R eran mujeres </a:t>
            </a:r>
            <a:endParaRPr/>
          </a:p>
        </p:txBody>
      </p:sp>
      <p:sp>
        <p:nvSpPr>
          <p:cNvPr id="269" name="Google Shape;269;p52"/>
          <p:cNvSpPr/>
          <p:nvPr/>
        </p:nvSpPr>
        <p:spPr>
          <a:xfrm>
            <a:off x="669650" y="1417200"/>
            <a:ext cx="39900" cy="31893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398A"/>
              </a:solidFill>
            </a:endParaRPr>
          </a:p>
        </p:txBody>
      </p:sp>
      <p:sp>
        <p:nvSpPr>
          <p:cNvPr id="270" name="Google Shape;270;p52"/>
          <p:cNvSpPr txBox="1"/>
          <p:nvPr/>
        </p:nvSpPr>
        <p:spPr>
          <a:xfrm>
            <a:off x="3958225" y="4335850"/>
            <a:ext cx="5123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Paquete: genderizeR </a:t>
            </a: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(predice el género a partir del nombre de pila del autor/a)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Fuente: </a:t>
            </a:r>
            <a:r>
              <a:rPr i="1" lang="en" sz="1100" u="sng">
                <a:solidFill>
                  <a:schemeClr val="hlink"/>
                </a:solidFill>
                <a:hlinkClick r:id="rId4"/>
              </a:rPr>
              <a:t>http://forwards.github.io/data/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-Ladies Template">
  <a:themeElements>
    <a:clrScheme name="R-Ladie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